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ags/tag4.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ags/tag5.xml" ContentType="application/vnd.openxmlformats-officedocument.presentationml.tags+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12.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charts/chart13.xml" ContentType="application/vnd.openxmlformats-officedocument.drawingml.chart+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14.xml" ContentType="application/vnd.openxmlformats-officedocument.drawingml.chart+xml"/>
  <Override PartName="/ppt/drawings/drawing4.xml" ContentType="application/vnd.openxmlformats-officedocument.drawingml.chartshapes+xml"/>
  <Override PartName="/ppt/notesSlides/notesSlide15.xml" ContentType="application/vnd.openxmlformats-officedocument.presentationml.notesSlide+xml"/>
  <Override PartName="/ppt/charts/chart15.xml" ContentType="application/vnd.openxmlformats-officedocument.drawingml.chart+xml"/>
  <Override PartName="/ppt/drawings/drawing5.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6.xml" ContentType="application/vnd.openxmlformats-officedocument.drawingml.chart+xml"/>
  <Override PartName="/ppt/tags/tag7.xml" ContentType="application/vnd.openxmlformats-officedocument.presentationml.tags+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9.xml" ContentType="application/vnd.openxmlformats-officedocument.drawingml.chart+xml"/>
  <Override PartName="/ppt/notesSlides/notesSlide22.xml" ContentType="application/vnd.openxmlformats-officedocument.presentationml.notesSlide+xml"/>
  <Override PartName="/ppt/charts/chart20.xml" ContentType="application/vnd.openxmlformats-officedocument.drawingml.chart+xml"/>
  <Override PartName="/ppt/notesSlides/notesSlide23.xml" ContentType="application/vnd.openxmlformats-officedocument.presentationml.notesSlide+xml"/>
  <Override PartName="/ppt/charts/chart21.xml" ContentType="application/vnd.openxmlformats-officedocument.drawingml.chart+xml"/>
  <Override PartName="/ppt/notesSlides/notesSlide24.xml" ContentType="application/vnd.openxmlformats-officedocument.presentationml.notesSlide+xml"/>
  <Override PartName="/ppt/charts/chart22.xml" ContentType="application/vnd.openxmlformats-officedocument.drawingml.chart+xml"/>
  <Override PartName="/ppt/notesSlides/notesSlide25.xml" ContentType="application/vnd.openxmlformats-officedocument.presentationml.notesSlide+xml"/>
  <Override PartName="/ppt/charts/chart23.xml" ContentType="application/vnd.openxmlformats-officedocument.drawingml.chart+xml"/>
  <Override PartName="/ppt/tags/tag8.xml" ContentType="application/vnd.openxmlformats-officedocument.presentationml.tags+xml"/>
  <Override PartName="/ppt/notesSlides/notesSlide26.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tags/tag9.xml" ContentType="application/vnd.openxmlformats-officedocument.presentationml.tags+xml"/>
  <Override PartName="/ppt/notesSlides/notesSlide27.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tags/tag10.xml" ContentType="application/vnd.openxmlformats-officedocument.presentationml.tags+xml"/>
  <Override PartName="/ppt/notesSlides/notesSlide28.xml" ContentType="application/vnd.openxmlformats-officedocument.presentationml.notesSlide+xml"/>
  <Override PartName="/ppt/charts/chart28.xml" ContentType="application/vnd.openxmlformats-officedocument.drawingml.chart+xml"/>
  <Override PartName="/ppt/charts/chart29.xml" ContentType="application/vnd.openxmlformats-officedocument.drawingml.chart+xml"/>
  <Override PartName="/ppt/tags/tag11.xml" ContentType="application/vnd.openxmlformats-officedocument.presentationml.tags+xml"/>
  <Override PartName="/ppt/notesSlides/notesSlide29.xml" ContentType="application/vnd.openxmlformats-officedocument.presentationml.notesSlide+xml"/>
  <Override PartName="/ppt/charts/chart30.xml" ContentType="application/vnd.openxmlformats-officedocument.drawingml.chart+xml"/>
  <Override PartName="/ppt/drawings/drawing6.xml" ContentType="application/vnd.openxmlformats-officedocument.drawingml.chartshapes+xml"/>
  <Override PartName="/ppt/tags/tag12.xml" ContentType="application/vnd.openxmlformats-officedocument.presentationml.tags+xml"/>
  <Override PartName="/ppt/notesSlides/notesSlide30.xml" ContentType="application/vnd.openxmlformats-officedocument.presentationml.notesSlide+xml"/>
  <Override PartName="/ppt/charts/chart31.xml" ContentType="application/vnd.openxmlformats-officedocument.drawingml.chart+xml"/>
  <Override PartName="/ppt/notesSlides/notesSlide31.xml" ContentType="application/vnd.openxmlformats-officedocument.presentationml.notesSlide+xml"/>
  <Override PartName="/ppt/tags/tag13.xml" ContentType="application/vnd.openxmlformats-officedocument.presentationml.tags+xml"/>
  <Override PartName="/ppt/notesSlides/notesSlide32.xml" ContentType="application/vnd.openxmlformats-officedocument.presentationml.notesSlide+xml"/>
  <Override PartName="/ppt/charts/chart32.xml" ContentType="application/vnd.openxmlformats-officedocument.drawingml.chart+xml"/>
  <Override PartName="/ppt/tags/tag14.xml" ContentType="application/vnd.openxmlformats-officedocument.presentationml.tags+xml"/>
  <Override PartName="/ppt/notesSlides/notesSlide33.xml" ContentType="application/vnd.openxmlformats-officedocument.presentationml.notesSlide+xml"/>
  <Override PartName="/ppt/charts/chart33.xml" ContentType="application/vnd.openxmlformats-officedocument.drawingml.chart+xml"/>
  <Override PartName="/ppt/tags/tag15.xml" ContentType="application/vnd.openxmlformats-officedocument.presentationml.tags+xml"/>
  <Override PartName="/ppt/notesSlides/notesSlide34.xml" ContentType="application/vnd.openxmlformats-officedocument.presentationml.notesSlide+xml"/>
  <Override PartName="/ppt/charts/chart34.xml" ContentType="application/vnd.openxmlformats-officedocument.drawingml.chart+xml"/>
  <Override PartName="/ppt/tags/tag16.xml" ContentType="application/vnd.openxmlformats-officedocument.presentationml.tags+xml"/>
  <Override PartName="/ppt/notesSlides/notesSlide35.xml" ContentType="application/vnd.openxmlformats-officedocument.presentationml.notesSlide+xml"/>
  <Override PartName="/ppt/charts/chart35.xml" ContentType="application/vnd.openxmlformats-officedocument.drawingml.chart+xml"/>
  <Override PartName="/ppt/tags/tag17.xml" ContentType="application/vnd.openxmlformats-officedocument.presentationml.tags+xml"/>
  <Override PartName="/ppt/notesSlides/notesSlide36.xml" ContentType="application/vnd.openxmlformats-officedocument.presentationml.notesSlide+xml"/>
  <Override PartName="/ppt/charts/chart36.xml" ContentType="application/vnd.openxmlformats-officedocument.drawingml.chart+xml"/>
  <Override PartName="/ppt/notesSlides/notesSlide37.xml" ContentType="application/vnd.openxmlformats-officedocument.presentationml.notesSlide+xml"/>
  <Override PartName="/ppt/tags/tag18.xml" ContentType="application/vnd.openxmlformats-officedocument.presentationml.tags+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rts/chart37.xml" ContentType="application/vnd.openxmlformats-officedocument.drawingml.chart+xml"/>
  <Override PartName="/ppt/tags/tag19.xml" ContentType="application/vnd.openxmlformats-officedocument.presentationml.tags+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38.xml" ContentType="application/vnd.openxmlformats-officedocument.drawingml.chart+xml"/>
  <Override PartName="/ppt/notesSlides/notesSlide42.xml" ContentType="application/vnd.openxmlformats-officedocument.presentationml.notesSlide+xml"/>
  <Override PartName="/ppt/charts/chart39.xml" ContentType="application/vnd.openxmlformats-officedocument.drawingml.chart+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rts/chart40.xml" ContentType="application/vnd.openxmlformats-officedocument.drawingml.chart+xml"/>
  <Override PartName="/ppt/drawings/drawing7.xml" ContentType="application/vnd.openxmlformats-officedocument.drawingml.chartshapes+xml"/>
  <Override PartName="/ppt/notesSlides/notesSlide45.xml" ContentType="application/vnd.openxmlformats-officedocument.presentationml.notesSlide+xml"/>
  <Override PartName="/ppt/charts/chart41.xml" ContentType="application/vnd.openxmlformats-officedocument.drawingml.chart+xml"/>
  <Override PartName="/ppt/drawings/drawing8.xml" ContentType="application/vnd.openxmlformats-officedocument.drawingml.chartshapes+xml"/>
  <Override PartName="/ppt/notesSlides/notesSlide46.xml" ContentType="application/vnd.openxmlformats-officedocument.presentationml.notesSlide+xml"/>
  <Override PartName="/ppt/charts/chart42.xml" ContentType="application/vnd.openxmlformats-officedocument.drawingml.chart+xml"/>
  <Override PartName="/ppt/drawings/drawing9.xml" ContentType="application/vnd.openxmlformats-officedocument.drawingml.chartshapes+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9"/>
  </p:notesMasterIdLst>
  <p:handoutMasterIdLst>
    <p:handoutMasterId r:id="rId50"/>
  </p:handoutMasterIdLst>
  <p:sldIdLst>
    <p:sldId id="256" r:id="rId2"/>
    <p:sldId id="363" r:id="rId3"/>
    <p:sldId id="485" r:id="rId4"/>
    <p:sldId id="399" r:id="rId5"/>
    <p:sldId id="437" r:id="rId6"/>
    <p:sldId id="443" r:id="rId7"/>
    <p:sldId id="442" r:id="rId8"/>
    <p:sldId id="400" r:id="rId9"/>
    <p:sldId id="444" r:id="rId10"/>
    <p:sldId id="369" r:id="rId11"/>
    <p:sldId id="445" r:id="rId12"/>
    <p:sldId id="480" r:id="rId13"/>
    <p:sldId id="459" r:id="rId14"/>
    <p:sldId id="460" r:id="rId15"/>
    <p:sldId id="461" r:id="rId16"/>
    <p:sldId id="401" r:id="rId17"/>
    <p:sldId id="462" r:id="rId18"/>
    <p:sldId id="478" r:id="rId19"/>
    <p:sldId id="451" r:id="rId20"/>
    <p:sldId id="402" r:id="rId21"/>
    <p:sldId id="452" r:id="rId22"/>
    <p:sldId id="481" r:id="rId23"/>
    <p:sldId id="457" r:id="rId24"/>
    <p:sldId id="486" r:id="rId25"/>
    <p:sldId id="487" r:id="rId26"/>
    <p:sldId id="454" r:id="rId27"/>
    <p:sldId id="453" r:id="rId28"/>
    <p:sldId id="455" r:id="rId29"/>
    <p:sldId id="385" r:id="rId30"/>
    <p:sldId id="390" r:id="rId31"/>
    <p:sldId id="403" r:id="rId32"/>
    <p:sldId id="463" r:id="rId33"/>
    <p:sldId id="464" r:id="rId34"/>
    <p:sldId id="465" r:id="rId35"/>
    <p:sldId id="466" r:id="rId36"/>
    <p:sldId id="467" r:id="rId37"/>
    <p:sldId id="438" r:id="rId38"/>
    <p:sldId id="484" r:id="rId39"/>
    <p:sldId id="483" r:id="rId40"/>
    <p:sldId id="479" r:id="rId41"/>
    <p:sldId id="476" r:id="rId42"/>
    <p:sldId id="470" r:id="rId43"/>
    <p:sldId id="439" r:id="rId44"/>
    <p:sldId id="472" r:id="rId45"/>
    <p:sldId id="473" r:id="rId46"/>
    <p:sldId id="475" r:id="rId47"/>
    <p:sldId id="281" r:id="rId48"/>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84AE"/>
    <a:srgbClr val="FFCC99"/>
    <a:srgbClr val="FFA953"/>
    <a:srgbClr val="FF9966"/>
    <a:srgbClr val="E3593D"/>
    <a:srgbClr val="FF6600"/>
    <a:srgbClr val="FFD5D1"/>
    <a:srgbClr val="FFFFCC"/>
    <a:srgbClr val="FFFF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06" autoAdjust="0"/>
    <p:restoredTop sz="81774" autoAdjust="0"/>
  </p:normalViewPr>
  <p:slideViewPr>
    <p:cSldViewPr>
      <p:cViewPr varScale="1">
        <p:scale>
          <a:sx n="84" d="100"/>
          <a:sy n="84" d="100"/>
        </p:scale>
        <p:origin x="96"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0.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39.xlsx"/></Relationships>
</file>

<file path=ppt/charts/_rels/chart41.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40.xlsx"/></Relationships>
</file>

<file path=ppt/charts/_rels/chart42.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4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188"/>
          <c:y val="1.5873015873015883E-2"/>
        </c:manualLayout>
      </c:layout>
      <c:overlay val="0"/>
    </c:title>
    <c:autoTitleDeleted val="0"/>
    <c:plotArea>
      <c:layout>
        <c:manualLayout>
          <c:layoutTarget val="inner"/>
          <c:xMode val="edge"/>
          <c:yMode val="edge"/>
          <c:x val="2.7142619505000257E-2"/>
          <c:y val="0.17364545056867894"/>
          <c:w val="0.78738281387750131"/>
          <c:h val="0.48348490813648953"/>
        </c:manualLayout>
      </c:layout>
      <c:pieChart>
        <c:varyColors val="1"/>
        <c:ser>
          <c:idx val="0"/>
          <c:order val="0"/>
          <c:tx>
            <c:strRef>
              <c:f>Sheet1!$B$1</c:f>
              <c:strCache>
                <c:ptCount val="1"/>
                <c:pt idx="0">
                  <c:v>Institution</c:v>
                </c:pt>
              </c:strCache>
            </c:strRef>
          </c:tx>
          <c:spPr>
            <a:solidFill>
              <a:schemeClr val="accent1">
                <a:lumMod val="60000"/>
                <a:lumOff val="40000"/>
              </a:schemeClr>
            </a:solidFill>
            <a:ln w="3175">
              <a:solidFill>
                <a:schemeClr val="accent1">
                  <a:alpha val="50000"/>
                </a:schemeClr>
              </a:solidFill>
            </a:ln>
          </c:spPr>
          <c:dPt>
            <c:idx val="1"/>
            <c:bubble3D val="0"/>
            <c:explosion val="1"/>
            <c:spPr>
              <a:solidFill>
                <a:srgbClr val="FFD5D1"/>
              </a:solidFill>
              <a:ln w="3175">
                <a:solidFill>
                  <a:schemeClr val="accent1">
                    <a:alpha val="50000"/>
                  </a:schemeClr>
                </a:solidFill>
              </a:ln>
            </c:spPr>
            <c:extLst>
              <c:ext xmlns:c16="http://schemas.microsoft.com/office/drawing/2014/chart" uri="{C3380CC4-5D6E-409C-BE32-E72D297353CC}">
                <c16:uniqueId val="{00000000-F88D-4DAC-A4B0-5E305DDCCA5D}"/>
              </c:ext>
            </c:extLst>
          </c:dPt>
          <c:dLbls>
            <c:numFmt formatCode="0.0%" sourceLinked="0"/>
            <c:spPr>
              <a:noFill/>
              <a:ln>
                <a:noFill/>
              </a:ln>
              <a:effectLst/>
            </c:spPr>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0.0%</c:formatCode>
                <c:ptCount val="2"/>
                <c:pt idx="0">
                  <c:v>0.255</c:v>
                </c:pt>
                <c:pt idx="1">
                  <c:v>0.745</c:v>
                </c:pt>
              </c:numCache>
            </c:numRef>
          </c:val>
          <c:extLst>
            <c:ext xmlns:c16="http://schemas.microsoft.com/office/drawing/2014/chart" uri="{C3380CC4-5D6E-409C-BE32-E72D297353CC}">
              <c16:uniqueId val="{00000001-F88D-4DAC-A4B0-5E305DDCCA5D}"/>
            </c:ext>
          </c:extLst>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39"/>
          <c:y val="0.74688622255551695"/>
          <c:w val="0.45246374746143164"/>
          <c:h val="0.1429827521559809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5">
                <a:lumMod val="75000"/>
              </a:schemeClr>
            </a:solidFill>
            <a:ln w="3175">
              <a:solidFill>
                <a:schemeClr val="accent1"/>
              </a:solidFill>
            </a:ln>
          </c:spPr>
          <c:invertIfNegative val="0"/>
          <c:dLbls>
            <c:numFmt formatCode="0.0%" sourceLinked="0"/>
            <c:spPr>
              <a:noFill/>
              <a:ln>
                <a:noFill/>
              </a:ln>
              <a:effectLst/>
            </c:spPr>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0.67200000000000004</c:v>
                </c:pt>
                <c:pt idx="1">
                  <c:v>0.20300000000000001</c:v>
                </c:pt>
                <c:pt idx="2">
                  <c:v>9.9000000000000005E-2</c:v>
                </c:pt>
                <c:pt idx="3">
                  <c:v>2.5999999999999999E-2</c:v>
                </c:pt>
              </c:numCache>
            </c:numRef>
          </c:val>
          <c:extLst>
            <c:ext xmlns:c16="http://schemas.microsoft.com/office/drawing/2014/chart" uri="{C3380CC4-5D6E-409C-BE32-E72D297353CC}">
              <c16:uniqueId val="{00000000-9AA3-45BE-A41B-4AA4FF3E16A2}"/>
            </c:ext>
          </c:extLst>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0.57999999999999996</c:v>
                </c:pt>
                <c:pt idx="1">
                  <c:v>0.27</c:v>
                </c:pt>
                <c:pt idx="2">
                  <c:v>0.10199999999999999</c:v>
                </c:pt>
                <c:pt idx="3">
                  <c:v>4.8000000000000001E-2</c:v>
                </c:pt>
              </c:numCache>
            </c:numRef>
          </c:val>
          <c:extLst>
            <c:ext xmlns:c16="http://schemas.microsoft.com/office/drawing/2014/chart" uri="{C3380CC4-5D6E-409C-BE32-E72D297353CC}">
              <c16:uniqueId val="{00000001-9AA3-45BE-A41B-4AA4FF3E16A2}"/>
            </c:ext>
          </c:extLst>
        </c:ser>
        <c:dLbls>
          <c:showLegendKey val="0"/>
          <c:showVal val="1"/>
          <c:showCatName val="0"/>
          <c:showSerName val="0"/>
          <c:showPercent val="0"/>
          <c:showBubbleSize val="0"/>
        </c:dLbls>
        <c:gapWidth val="75"/>
        <c:overlap val="-25"/>
        <c:axId val="78219136"/>
        <c:axId val="78220672"/>
      </c:barChart>
      <c:catAx>
        <c:axId val="78219136"/>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78220672"/>
        <c:crosses val="autoZero"/>
        <c:auto val="1"/>
        <c:lblAlgn val="ctr"/>
        <c:lblOffset val="100"/>
        <c:noMultiLvlLbl val="0"/>
      </c:catAx>
      <c:valAx>
        <c:axId val="7822067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78219136"/>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0-AD44-4DB5-A039-CB104FE48A50}"/>
              </c:ext>
            </c:extLst>
          </c:dPt>
          <c:dPt>
            <c:idx val="1"/>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1-AD44-4DB5-A039-CB104FE48A50}"/>
              </c:ext>
            </c:extLst>
          </c:dPt>
          <c:dPt>
            <c:idx val="2"/>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2-AD44-4DB5-A039-CB104FE48A50}"/>
              </c:ext>
            </c:extLst>
          </c:dPt>
          <c:dPt>
            <c:idx val="3"/>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3-AD44-4DB5-A039-CB104FE48A50}"/>
              </c:ext>
            </c:extLst>
          </c:dPt>
          <c:dPt>
            <c:idx val="4"/>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4-AD44-4DB5-A039-CB104FE48A50}"/>
              </c:ext>
            </c:extLst>
          </c:dPt>
          <c:dPt>
            <c:idx val="5"/>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5-AD44-4DB5-A039-CB104FE48A50}"/>
              </c:ext>
            </c:extLst>
          </c:dPt>
          <c:dPt>
            <c:idx val="6"/>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6-AD44-4DB5-A039-CB104FE48A50}"/>
              </c:ext>
            </c:extLst>
          </c:dPt>
          <c:dPt>
            <c:idx val="7"/>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7-AD44-4DB5-A039-CB104FE48A50}"/>
              </c:ext>
            </c:extLst>
          </c:dPt>
          <c:dLbls>
            <c:numFmt formatCode="0.0%" sourceLinked="0"/>
            <c:spPr>
              <a:noFill/>
              <a:ln>
                <a:noFill/>
              </a:ln>
              <a:effectLst/>
            </c:spPr>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7.2999999999999995E-2</c:v>
                </c:pt>
                <c:pt idx="1">
                  <c:v>0.105</c:v>
                </c:pt>
                <c:pt idx="2">
                  <c:v>0.193</c:v>
                </c:pt>
                <c:pt idx="3">
                  <c:v>0.23300000000000001</c:v>
                </c:pt>
                <c:pt idx="4">
                  <c:v>0.28100000000000003</c:v>
                </c:pt>
                <c:pt idx="5">
                  <c:v>0.39400000000000002</c:v>
                </c:pt>
                <c:pt idx="6">
                  <c:v>0.193</c:v>
                </c:pt>
                <c:pt idx="7">
                  <c:v>0.252</c:v>
                </c:pt>
              </c:numCache>
            </c:numRef>
          </c:val>
          <c:extLst>
            <c:ext xmlns:c16="http://schemas.microsoft.com/office/drawing/2014/chart" uri="{C3380CC4-5D6E-409C-BE32-E72D297353CC}">
              <c16:uniqueId val="{00000008-AD44-4DB5-A039-CB104FE48A50}"/>
            </c:ext>
          </c:extLst>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9-AD44-4DB5-A039-CB104FE48A50}"/>
              </c:ext>
            </c:extLst>
          </c:dPt>
          <c:dPt>
            <c:idx val="1"/>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A-AD44-4DB5-A039-CB104FE48A50}"/>
              </c:ext>
            </c:extLst>
          </c:dPt>
          <c:dPt>
            <c:idx val="2"/>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B-AD44-4DB5-A039-CB104FE48A50}"/>
              </c:ext>
            </c:extLst>
          </c:dPt>
          <c:dPt>
            <c:idx val="3"/>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C-AD44-4DB5-A039-CB104FE48A50}"/>
              </c:ext>
            </c:extLst>
          </c:dPt>
          <c:dPt>
            <c:idx val="4"/>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D-AD44-4DB5-A039-CB104FE48A50}"/>
              </c:ext>
            </c:extLst>
          </c:dPt>
          <c:dPt>
            <c:idx val="5"/>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E-AD44-4DB5-A039-CB104FE48A50}"/>
              </c:ext>
            </c:extLst>
          </c:dPt>
          <c:dPt>
            <c:idx val="6"/>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F-AD44-4DB5-A039-CB104FE48A50}"/>
              </c:ext>
            </c:extLst>
          </c:dPt>
          <c:dPt>
            <c:idx val="7"/>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10-AD44-4DB5-A039-CB104FE48A50}"/>
              </c:ext>
            </c:extLst>
          </c:dPt>
          <c:dLbls>
            <c:numFmt formatCode="0.0%" sourceLinked="0"/>
            <c:spPr>
              <a:noFill/>
              <a:ln>
                <a:noFill/>
              </a:ln>
              <a:effectLst/>
            </c:spPr>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0.92200000000000004</c:v>
                </c:pt>
                <c:pt idx="1">
                  <c:v>0.88200000000000001</c:v>
                </c:pt>
                <c:pt idx="2">
                  <c:v>0.79700000000000004</c:v>
                </c:pt>
                <c:pt idx="3">
                  <c:v>0.75</c:v>
                </c:pt>
                <c:pt idx="4">
                  <c:v>0.63500000000000001</c:v>
                </c:pt>
                <c:pt idx="5">
                  <c:v>0.51500000000000001</c:v>
                </c:pt>
                <c:pt idx="6">
                  <c:v>0.78600000000000003</c:v>
                </c:pt>
                <c:pt idx="7">
                  <c:v>0.71199999999999997</c:v>
                </c:pt>
              </c:numCache>
            </c:numRef>
          </c:val>
          <c:extLst>
            <c:ext xmlns:c16="http://schemas.microsoft.com/office/drawing/2014/chart" uri="{C3380CC4-5D6E-409C-BE32-E72D297353CC}">
              <c16:uniqueId val="{00000011-AD44-4DB5-A039-CB104FE48A50}"/>
            </c:ext>
          </c:extLst>
        </c:ser>
        <c:dLbls>
          <c:showLegendKey val="0"/>
          <c:showVal val="0"/>
          <c:showCatName val="0"/>
          <c:showSerName val="0"/>
          <c:showPercent val="0"/>
          <c:showBubbleSize val="0"/>
        </c:dLbls>
        <c:gapWidth val="74"/>
        <c:overlap val="100"/>
        <c:axId val="78599296"/>
        <c:axId val="78600832"/>
      </c:barChart>
      <c:catAx>
        <c:axId val="78599296"/>
        <c:scaling>
          <c:orientation val="minMax"/>
        </c:scaling>
        <c:delete val="0"/>
        <c:axPos val="b"/>
        <c:majorGridlines/>
        <c:numFmt formatCode="General" sourceLinked="0"/>
        <c:majorTickMark val="none"/>
        <c:minorTickMark val="none"/>
        <c:tickLblPos val="none"/>
        <c:crossAx val="78600832"/>
        <c:crosses val="autoZero"/>
        <c:auto val="1"/>
        <c:lblAlgn val="ctr"/>
        <c:lblOffset val="100"/>
        <c:tickLblSkip val="2"/>
        <c:tickMarkSkip val="2"/>
        <c:noMultiLvlLbl val="0"/>
      </c:catAx>
      <c:valAx>
        <c:axId val="7860083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859929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0-E170-49C7-86A0-47FAC819D55D}"/>
              </c:ext>
            </c:extLst>
          </c:dPt>
          <c:dPt>
            <c:idx val="1"/>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1-E170-49C7-86A0-47FAC819D55D}"/>
              </c:ext>
            </c:extLst>
          </c:dPt>
          <c:dPt>
            <c:idx val="2"/>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2-E170-49C7-86A0-47FAC819D55D}"/>
              </c:ext>
            </c:extLst>
          </c:dPt>
          <c:dPt>
            <c:idx val="3"/>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3-E170-49C7-86A0-47FAC819D55D}"/>
              </c:ext>
            </c:extLst>
          </c:dPt>
          <c:dPt>
            <c:idx val="4"/>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4-E170-49C7-86A0-47FAC819D55D}"/>
              </c:ext>
            </c:extLst>
          </c:dPt>
          <c:dPt>
            <c:idx val="5"/>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5-E170-49C7-86A0-47FAC819D55D}"/>
              </c:ext>
            </c:extLst>
          </c:dPt>
          <c:dLbls>
            <c:numFmt formatCode="0.0%" sourceLinked="0"/>
            <c:spPr>
              <a:noFill/>
              <a:ln>
                <a:noFill/>
              </a:ln>
              <a:effectLst/>
            </c:spPr>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0.13500000000000001</c:v>
                </c:pt>
                <c:pt idx="1">
                  <c:v>0.157</c:v>
                </c:pt>
                <c:pt idx="2">
                  <c:v>0.14599999999999999</c:v>
                </c:pt>
                <c:pt idx="3">
                  <c:v>0.22700000000000001</c:v>
                </c:pt>
                <c:pt idx="4">
                  <c:v>0.214</c:v>
                </c:pt>
                <c:pt idx="5">
                  <c:v>0.29199999999999998</c:v>
                </c:pt>
              </c:numCache>
            </c:numRef>
          </c:val>
          <c:extLst>
            <c:ext xmlns:c16="http://schemas.microsoft.com/office/drawing/2014/chart" uri="{C3380CC4-5D6E-409C-BE32-E72D297353CC}">
              <c16:uniqueId val="{00000006-E170-49C7-86A0-47FAC819D55D}"/>
            </c:ext>
          </c:extLst>
        </c:ser>
        <c:ser>
          <c:idx val="1"/>
          <c:order val="1"/>
          <c:spPr>
            <a:solidFill>
              <a:schemeClr val="accent1">
                <a:lumMod val="60000"/>
                <a:lumOff val="40000"/>
              </a:schemeClr>
            </a:solidFill>
            <a:ln w="3175">
              <a:solidFill>
                <a:srgbClr val="7680AC">
                  <a:alpha val="50000"/>
                </a:srgbClr>
              </a:solidFill>
            </a:ln>
            <a:effectLst/>
          </c:spPr>
          <c:invertIfNegative val="0"/>
          <c:dPt>
            <c:idx val="1"/>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7-E170-49C7-86A0-47FAC819D55D}"/>
              </c:ext>
            </c:extLst>
          </c:dPt>
          <c:dPt>
            <c:idx val="3"/>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8-E170-49C7-86A0-47FAC819D55D}"/>
              </c:ext>
            </c:extLst>
          </c:dPt>
          <c:dPt>
            <c:idx val="5"/>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9-E170-49C7-86A0-47FAC819D55D}"/>
              </c:ext>
            </c:extLst>
          </c:dPt>
          <c:dLbls>
            <c:spPr>
              <a:noFill/>
              <a:ln>
                <a:noFill/>
              </a:ln>
              <a:effectLst/>
            </c:spPr>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0.85399999999999998</c:v>
                </c:pt>
                <c:pt idx="1">
                  <c:v>0.83299999999999996</c:v>
                </c:pt>
                <c:pt idx="2">
                  <c:v>0.84899999999999998</c:v>
                </c:pt>
                <c:pt idx="3">
                  <c:v>0.73299999999999998</c:v>
                </c:pt>
                <c:pt idx="4">
                  <c:v>0.71399999999999997</c:v>
                </c:pt>
                <c:pt idx="5">
                  <c:v>0.58299999999999996</c:v>
                </c:pt>
              </c:numCache>
            </c:numRef>
          </c:val>
          <c:extLst>
            <c:ext xmlns:c16="http://schemas.microsoft.com/office/drawing/2014/chart" uri="{C3380CC4-5D6E-409C-BE32-E72D297353CC}">
              <c16:uniqueId val="{0000000A-E170-49C7-86A0-47FAC819D55D}"/>
            </c:ext>
          </c:extLst>
        </c:ser>
        <c:dLbls>
          <c:showLegendKey val="0"/>
          <c:showVal val="1"/>
          <c:showCatName val="0"/>
          <c:showSerName val="0"/>
          <c:showPercent val="0"/>
          <c:showBubbleSize val="0"/>
        </c:dLbls>
        <c:gapWidth val="74"/>
        <c:overlap val="100"/>
        <c:axId val="79024896"/>
        <c:axId val="79026432"/>
      </c:barChart>
      <c:catAx>
        <c:axId val="79024896"/>
        <c:scaling>
          <c:orientation val="minMax"/>
        </c:scaling>
        <c:delete val="0"/>
        <c:axPos val="b"/>
        <c:majorGridlines/>
        <c:numFmt formatCode="General" sourceLinked="1"/>
        <c:majorTickMark val="none"/>
        <c:minorTickMark val="none"/>
        <c:tickLblPos val="none"/>
        <c:crossAx val="79026432"/>
        <c:crosses val="autoZero"/>
        <c:auto val="1"/>
        <c:lblAlgn val="ctr"/>
        <c:lblOffset val="100"/>
        <c:tickLblSkip val="2"/>
        <c:tickMarkSkip val="2"/>
        <c:noMultiLvlLbl val="0"/>
      </c:catAx>
      <c:valAx>
        <c:axId val="7902643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902489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0-06D3-4B00-9905-2643B003BE2D}"/>
              </c:ext>
            </c:extLst>
          </c:dPt>
          <c:dPt>
            <c:idx val="1"/>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1-06D3-4B00-9905-2643B003BE2D}"/>
              </c:ext>
            </c:extLst>
          </c:dPt>
          <c:dPt>
            <c:idx val="2"/>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2-06D3-4B00-9905-2643B003BE2D}"/>
              </c:ext>
            </c:extLst>
          </c:dPt>
          <c:dPt>
            <c:idx val="3"/>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3-06D3-4B00-9905-2643B003BE2D}"/>
              </c:ext>
            </c:extLst>
          </c:dPt>
          <c:dPt>
            <c:idx val="4"/>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4-06D3-4B00-9905-2643B003BE2D}"/>
              </c:ext>
            </c:extLst>
          </c:dPt>
          <c:dPt>
            <c:idx val="5"/>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5-06D3-4B00-9905-2643B003BE2D}"/>
              </c:ext>
            </c:extLst>
          </c:dPt>
          <c:dPt>
            <c:idx val="6"/>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6-06D3-4B00-9905-2643B003BE2D}"/>
              </c:ext>
            </c:extLst>
          </c:dPt>
          <c:dPt>
            <c:idx val="7"/>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7-06D3-4B00-9905-2643B003BE2D}"/>
              </c:ext>
            </c:extLst>
          </c:dPt>
          <c:dPt>
            <c:idx val="8"/>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8-06D3-4B00-9905-2643B003BE2D}"/>
              </c:ext>
            </c:extLst>
          </c:dPt>
          <c:dPt>
            <c:idx val="9"/>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9-06D3-4B00-9905-2643B003BE2D}"/>
              </c:ext>
            </c:extLst>
          </c:dPt>
          <c:dLbls>
            <c:numFmt formatCode="0.0%" sourceLinked="0"/>
            <c:spPr>
              <a:noFill/>
              <a:ln>
                <a:noFill/>
              </a:ln>
              <a:effectLst/>
            </c:spPr>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Sheet1!$C$2:$C$11</c:f>
              <c:numCache>
                <c:formatCode>0.0%</c:formatCode>
                <c:ptCount val="10"/>
                <c:pt idx="0">
                  <c:v>0.183</c:v>
                </c:pt>
                <c:pt idx="1">
                  <c:v>0.23100000000000001</c:v>
                </c:pt>
                <c:pt idx="2">
                  <c:v>0.36</c:v>
                </c:pt>
                <c:pt idx="3">
                  <c:v>0.40300000000000002</c:v>
                </c:pt>
                <c:pt idx="4">
                  <c:v>0.39100000000000001</c:v>
                </c:pt>
                <c:pt idx="5">
                  <c:v>0.41499999999999998</c:v>
                </c:pt>
                <c:pt idx="6">
                  <c:v>0.21199999999999999</c:v>
                </c:pt>
                <c:pt idx="7">
                  <c:v>0.28199999999999997</c:v>
                </c:pt>
                <c:pt idx="8" formatCode="0.00%">
                  <c:v>0.34100000000000003</c:v>
                </c:pt>
                <c:pt idx="9" formatCode="0.00%">
                  <c:v>0.35499999999999998</c:v>
                </c:pt>
              </c:numCache>
            </c:numRef>
          </c:val>
          <c:extLst>
            <c:ext xmlns:c16="http://schemas.microsoft.com/office/drawing/2014/chart" uri="{C3380CC4-5D6E-409C-BE32-E72D297353CC}">
              <c16:uniqueId val="{0000000A-06D3-4B00-9905-2643B003BE2D}"/>
            </c:ext>
          </c:extLst>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B-06D3-4B00-9905-2643B003BE2D}"/>
              </c:ext>
            </c:extLst>
          </c:dPt>
          <c:dPt>
            <c:idx val="1"/>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C-06D3-4B00-9905-2643B003BE2D}"/>
              </c:ext>
            </c:extLst>
          </c:dPt>
          <c:dPt>
            <c:idx val="2"/>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D-06D3-4B00-9905-2643B003BE2D}"/>
              </c:ext>
            </c:extLst>
          </c:dPt>
          <c:dPt>
            <c:idx val="3"/>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E-06D3-4B00-9905-2643B003BE2D}"/>
              </c:ext>
            </c:extLst>
          </c:dPt>
          <c:dPt>
            <c:idx val="4"/>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F-06D3-4B00-9905-2643B003BE2D}"/>
              </c:ext>
            </c:extLst>
          </c:dPt>
          <c:dPt>
            <c:idx val="5"/>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10-06D3-4B00-9905-2643B003BE2D}"/>
              </c:ext>
            </c:extLst>
          </c:dPt>
          <c:dPt>
            <c:idx val="6"/>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11-06D3-4B00-9905-2643B003BE2D}"/>
              </c:ext>
            </c:extLst>
          </c:dPt>
          <c:dPt>
            <c:idx val="7"/>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12-06D3-4B00-9905-2643B003BE2D}"/>
              </c:ext>
            </c:extLst>
          </c:dPt>
          <c:dPt>
            <c:idx val="8"/>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13-06D3-4B00-9905-2643B003BE2D}"/>
              </c:ext>
            </c:extLst>
          </c:dPt>
          <c:dPt>
            <c:idx val="9"/>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14-06D3-4B00-9905-2643B003BE2D}"/>
              </c:ext>
            </c:extLst>
          </c:dPt>
          <c:dLbls>
            <c:numFmt formatCode="0.0%" sourceLinked="0"/>
            <c:spPr>
              <a:noFill/>
              <a:ln>
                <a:noFill/>
              </a:ln>
              <a:effectLst/>
            </c:spPr>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Sheet1!$D$2:$D$11</c:f>
              <c:numCache>
                <c:formatCode>0.0%</c:formatCode>
                <c:ptCount val="10"/>
                <c:pt idx="0">
                  <c:v>0.80100000000000005</c:v>
                </c:pt>
                <c:pt idx="1">
                  <c:v>0.751</c:v>
                </c:pt>
                <c:pt idx="2">
                  <c:v>0.56499999999999995</c:v>
                </c:pt>
                <c:pt idx="3">
                  <c:v>0.497</c:v>
                </c:pt>
                <c:pt idx="4">
                  <c:v>0.42399999999999999</c:v>
                </c:pt>
                <c:pt idx="5">
                  <c:v>0.38</c:v>
                </c:pt>
                <c:pt idx="6">
                  <c:v>0.72799999999999998</c:v>
                </c:pt>
                <c:pt idx="7">
                  <c:v>0.66100000000000003</c:v>
                </c:pt>
                <c:pt idx="8" formatCode="0.00%">
                  <c:v>0.52400000000000002</c:v>
                </c:pt>
                <c:pt idx="9" formatCode="0.00%">
                  <c:v>0.45700000000000002</c:v>
                </c:pt>
              </c:numCache>
            </c:numRef>
          </c:val>
          <c:extLst>
            <c:ext xmlns:c16="http://schemas.microsoft.com/office/drawing/2014/chart" uri="{C3380CC4-5D6E-409C-BE32-E72D297353CC}">
              <c16:uniqueId val="{00000015-06D3-4B00-9905-2643B003BE2D}"/>
            </c:ext>
          </c:extLst>
        </c:ser>
        <c:dLbls>
          <c:showLegendKey val="0"/>
          <c:showVal val="0"/>
          <c:showCatName val="0"/>
          <c:showSerName val="0"/>
          <c:showPercent val="0"/>
          <c:showBubbleSize val="0"/>
        </c:dLbls>
        <c:gapWidth val="74"/>
        <c:overlap val="100"/>
        <c:axId val="79488128"/>
        <c:axId val="79490048"/>
      </c:barChart>
      <c:catAx>
        <c:axId val="79488128"/>
        <c:scaling>
          <c:orientation val="minMax"/>
        </c:scaling>
        <c:delete val="0"/>
        <c:axPos val="b"/>
        <c:majorGridlines/>
        <c:numFmt formatCode="General" sourceLinked="0"/>
        <c:majorTickMark val="none"/>
        <c:minorTickMark val="none"/>
        <c:tickLblPos val="none"/>
        <c:crossAx val="79490048"/>
        <c:crosses val="autoZero"/>
        <c:auto val="1"/>
        <c:lblAlgn val="ctr"/>
        <c:lblOffset val="100"/>
        <c:tickLblSkip val="2"/>
        <c:tickMarkSkip val="2"/>
        <c:noMultiLvlLbl val="0"/>
      </c:catAx>
      <c:valAx>
        <c:axId val="79490048"/>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948812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0-C063-4B04-BF8B-1195E6FA13E4}"/>
              </c:ext>
            </c:extLst>
          </c:dPt>
          <c:dPt>
            <c:idx val="1"/>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1-C063-4B04-BF8B-1195E6FA13E4}"/>
              </c:ext>
            </c:extLst>
          </c:dPt>
          <c:dPt>
            <c:idx val="2"/>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2-C063-4B04-BF8B-1195E6FA13E4}"/>
              </c:ext>
            </c:extLst>
          </c:dPt>
          <c:dPt>
            <c:idx val="3"/>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3-C063-4B04-BF8B-1195E6FA13E4}"/>
              </c:ext>
            </c:extLst>
          </c:dPt>
          <c:dPt>
            <c:idx val="4"/>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4-C063-4B04-BF8B-1195E6FA13E4}"/>
              </c:ext>
            </c:extLst>
          </c:dPt>
          <c:dPt>
            <c:idx val="5"/>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5-C063-4B04-BF8B-1195E6FA13E4}"/>
              </c:ext>
            </c:extLst>
          </c:dPt>
          <c:dPt>
            <c:idx val="6"/>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6-C063-4B04-BF8B-1195E6FA13E4}"/>
              </c:ext>
            </c:extLst>
          </c:dPt>
          <c:dPt>
            <c:idx val="7"/>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7-C063-4B04-BF8B-1195E6FA13E4}"/>
              </c:ext>
            </c:extLst>
          </c:dPt>
          <c:dLbls>
            <c:numFmt formatCode="0.0%" sourceLinked="0"/>
            <c:spPr>
              <a:noFill/>
              <a:ln>
                <a:noFill/>
              </a:ln>
              <a:effectLst/>
            </c:spPr>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0.22600000000000001</c:v>
                </c:pt>
                <c:pt idx="1">
                  <c:v>0.22900000000000001</c:v>
                </c:pt>
                <c:pt idx="2">
                  <c:v>0.39800000000000002</c:v>
                </c:pt>
                <c:pt idx="3">
                  <c:v>0.38200000000000001</c:v>
                </c:pt>
                <c:pt idx="4">
                  <c:v>0.17499999999999999</c:v>
                </c:pt>
                <c:pt idx="5">
                  <c:v>0.159</c:v>
                </c:pt>
                <c:pt idx="6">
                  <c:v>0.158</c:v>
                </c:pt>
                <c:pt idx="7">
                  <c:v>0.121</c:v>
                </c:pt>
              </c:numCache>
            </c:numRef>
          </c:val>
          <c:extLst>
            <c:ext xmlns:c16="http://schemas.microsoft.com/office/drawing/2014/chart" uri="{C3380CC4-5D6E-409C-BE32-E72D297353CC}">
              <c16:uniqueId val="{00000008-C063-4B04-BF8B-1195E6FA13E4}"/>
            </c:ext>
          </c:extLst>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9-C063-4B04-BF8B-1195E6FA13E4}"/>
              </c:ext>
            </c:extLst>
          </c:dPt>
          <c:dPt>
            <c:idx val="1"/>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A-C063-4B04-BF8B-1195E6FA13E4}"/>
              </c:ext>
            </c:extLst>
          </c:dPt>
          <c:dPt>
            <c:idx val="2"/>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B-C063-4B04-BF8B-1195E6FA13E4}"/>
              </c:ext>
            </c:extLst>
          </c:dPt>
          <c:dPt>
            <c:idx val="3"/>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C-C063-4B04-BF8B-1195E6FA13E4}"/>
              </c:ext>
            </c:extLst>
          </c:dPt>
          <c:dPt>
            <c:idx val="4"/>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D-C063-4B04-BF8B-1195E6FA13E4}"/>
              </c:ext>
            </c:extLst>
          </c:dPt>
          <c:dPt>
            <c:idx val="5"/>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E-C063-4B04-BF8B-1195E6FA13E4}"/>
              </c:ext>
            </c:extLst>
          </c:dPt>
          <c:dPt>
            <c:idx val="6"/>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F-C063-4B04-BF8B-1195E6FA13E4}"/>
              </c:ext>
            </c:extLst>
          </c:dPt>
          <c:dPt>
            <c:idx val="7"/>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10-C063-4B04-BF8B-1195E6FA13E4}"/>
              </c:ext>
            </c:extLst>
          </c:dPt>
          <c:dLbls>
            <c:numFmt formatCode="0.0%" sourceLinked="0"/>
            <c:spPr>
              <a:noFill/>
              <a:ln>
                <a:noFill/>
              </a:ln>
              <a:effectLst/>
            </c:spPr>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0.629</c:v>
                </c:pt>
                <c:pt idx="1">
                  <c:v>0.61099999999999999</c:v>
                </c:pt>
                <c:pt idx="2">
                  <c:v>0.42499999999999999</c:v>
                </c:pt>
                <c:pt idx="3">
                  <c:v>0.36899999999999999</c:v>
                </c:pt>
                <c:pt idx="4">
                  <c:v>0.126</c:v>
                </c:pt>
                <c:pt idx="5">
                  <c:v>0.109</c:v>
                </c:pt>
                <c:pt idx="6">
                  <c:v>0.104</c:v>
                </c:pt>
                <c:pt idx="7">
                  <c:v>0.112</c:v>
                </c:pt>
              </c:numCache>
            </c:numRef>
          </c:val>
          <c:extLst>
            <c:ext xmlns:c16="http://schemas.microsoft.com/office/drawing/2014/chart" uri="{C3380CC4-5D6E-409C-BE32-E72D297353CC}">
              <c16:uniqueId val="{00000011-C063-4B04-BF8B-1195E6FA13E4}"/>
            </c:ext>
          </c:extLst>
        </c:ser>
        <c:dLbls>
          <c:showLegendKey val="0"/>
          <c:showVal val="0"/>
          <c:showCatName val="0"/>
          <c:showSerName val="0"/>
          <c:showPercent val="0"/>
          <c:showBubbleSize val="0"/>
        </c:dLbls>
        <c:gapWidth val="74"/>
        <c:overlap val="100"/>
        <c:axId val="79730176"/>
        <c:axId val="79731712"/>
      </c:barChart>
      <c:catAx>
        <c:axId val="79730176"/>
        <c:scaling>
          <c:orientation val="minMax"/>
        </c:scaling>
        <c:delete val="0"/>
        <c:axPos val="b"/>
        <c:majorGridlines/>
        <c:numFmt formatCode="General" sourceLinked="0"/>
        <c:majorTickMark val="none"/>
        <c:minorTickMark val="none"/>
        <c:tickLblPos val="none"/>
        <c:crossAx val="79731712"/>
        <c:crosses val="autoZero"/>
        <c:auto val="1"/>
        <c:lblAlgn val="ctr"/>
        <c:lblOffset val="100"/>
        <c:tickLblSkip val="2"/>
        <c:tickMarkSkip val="2"/>
        <c:noMultiLvlLbl val="0"/>
      </c:catAx>
      <c:valAx>
        <c:axId val="7973171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973017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0-2C08-42FB-BCEF-0C66A7615C27}"/>
              </c:ext>
            </c:extLst>
          </c:dPt>
          <c:dPt>
            <c:idx val="1"/>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1-2C08-42FB-BCEF-0C66A7615C27}"/>
              </c:ext>
            </c:extLst>
          </c:dPt>
          <c:dPt>
            <c:idx val="2"/>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2-2C08-42FB-BCEF-0C66A7615C27}"/>
              </c:ext>
            </c:extLst>
          </c:dPt>
          <c:dPt>
            <c:idx val="3"/>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3-2C08-42FB-BCEF-0C66A7615C27}"/>
              </c:ext>
            </c:extLst>
          </c:dPt>
          <c:dPt>
            <c:idx val="4"/>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4-2C08-42FB-BCEF-0C66A7615C27}"/>
              </c:ext>
            </c:extLst>
          </c:dPt>
          <c:dPt>
            <c:idx val="5"/>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5-2C08-42FB-BCEF-0C66A7615C27}"/>
              </c:ext>
            </c:extLst>
          </c:dPt>
          <c:dPt>
            <c:idx val="6"/>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6-2C08-42FB-BCEF-0C66A7615C27}"/>
              </c:ext>
            </c:extLst>
          </c:dPt>
          <c:dPt>
            <c:idx val="7"/>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7-2C08-42FB-BCEF-0C66A7615C27}"/>
              </c:ext>
            </c:extLst>
          </c:dPt>
          <c:dLbls>
            <c:numFmt formatCode="0.0%" sourceLinked="0"/>
            <c:spPr>
              <a:noFill/>
              <a:ln>
                <a:noFill/>
              </a:ln>
              <a:effectLst/>
            </c:spPr>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0.45200000000000001</c:v>
                </c:pt>
                <c:pt idx="1">
                  <c:v>0.46899999999999997</c:v>
                </c:pt>
                <c:pt idx="2">
                  <c:v>0.33200000000000002</c:v>
                </c:pt>
                <c:pt idx="3">
                  <c:v>0.314</c:v>
                </c:pt>
                <c:pt idx="4">
                  <c:v>0.51400000000000001</c:v>
                </c:pt>
                <c:pt idx="5">
                  <c:v>0.42799999999999999</c:v>
                </c:pt>
                <c:pt idx="6">
                  <c:v>0.22800000000000001</c:v>
                </c:pt>
                <c:pt idx="7">
                  <c:v>0.33700000000000002</c:v>
                </c:pt>
              </c:numCache>
            </c:numRef>
          </c:val>
          <c:extLst>
            <c:ext xmlns:c16="http://schemas.microsoft.com/office/drawing/2014/chart" uri="{C3380CC4-5D6E-409C-BE32-E72D297353CC}">
              <c16:uniqueId val="{00000008-2C08-42FB-BCEF-0C66A7615C27}"/>
            </c:ext>
          </c:extLst>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9-2C08-42FB-BCEF-0C66A7615C27}"/>
              </c:ext>
            </c:extLst>
          </c:dPt>
          <c:dPt>
            <c:idx val="1"/>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A-2C08-42FB-BCEF-0C66A7615C27}"/>
              </c:ext>
            </c:extLst>
          </c:dPt>
          <c:dPt>
            <c:idx val="2"/>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B-2C08-42FB-BCEF-0C66A7615C27}"/>
              </c:ext>
            </c:extLst>
          </c:dPt>
          <c:dPt>
            <c:idx val="3"/>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C-2C08-42FB-BCEF-0C66A7615C27}"/>
              </c:ext>
            </c:extLst>
          </c:dPt>
          <c:dPt>
            <c:idx val="4"/>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D-2C08-42FB-BCEF-0C66A7615C27}"/>
              </c:ext>
            </c:extLst>
          </c:dPt>
          <c:dPt>
            <c:idx val="5"/>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E-2C08-42FB-BCEF-0C66A7615C27}"/>
              </c:ext>
            </c:extLst>
          </c:dPt>
          <c:dPt>
            <c:idx val="6"/>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F-2C08-42FB-BCEF-0C66A7615C27}"/>
              </c:ext>
            </c:extLst>
          </c:dPt>
          <c:dPt>
            <c:idx val="7"/>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10-2C08-42FB-BCEF-0C66A7615C27}"/>
              </c:ext>
            </c:extLst>
          </c:dPt>
          <c:dLbls>
            <c:numFmt formatCode="0.0%" sourceLinked="0"/>
            <c:spPr>
              <a:noFill/>
              <a:ln>
                <a:noFill/>
              </a:ln>
              <a:effectLst/>
            </c:spPr>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0.23699999999999999</c:v>
                </c:pt>
                <c:pt idx="1">
                  <c:v>0.2</c:v>
                </c:pt>
                <c:pt idx="2">
                  <c:v>0.16800000000000001</c:v>
                </c:pt>
                <c:pt idx="3">
                  <c:v>0.20300000000000001</c:v>
                </c:pt>
                <c:pt idx="4">
                  <c:v>0.23200000000000001</c:v>
                </c:pt>
                <c:pt idx="5">
                  <c:v>0.19600000000000001</c:v>
                </c:pt>
                <c:pt idx="6">
                  <c:v>0.72799999999999998</c:v>
                </c:pt>
                <c:pt idx="7">
                  <c:v>0.56599999999999995</c:v>
                </c:pt>
              </c:numCache>
            </c:numRef>
          </c:val>
          <c:extLst>
            <c:ext xmlns:c16="http://schemas.microsoft.com/office/drawing/2014/chart" uri="{C3380CC4-5D6E-409C-BE32-E72D297353CC}">
              <c16:uniqueId val="{00000011-2C08-42FB-BCEF-0C66A7615C27}"/>
            </c:ext>
          </c:extLst>
        </c:ser>
        <c:dLbls>
          <c:showLegendKey val="0"/>
          <c:showVal val="0"/>
          <c:showCatName val="0"/>
          <c:showSerName val="0"/>
          <c:showPercent val="0"/>
          <c:showBubbleSize val="0"/>
        </c:dLbls>
        <c:gapWidth val="74"/>
        <c:overlap val="100"/>
        <c:axId val="79864960"/>
        <c:axId val="79866496"/>
      </c:barChart>
      <c:catAx>
        <c:axId val="79864960"/>
        <c:scaling>
          <c:orientation val="minMax"/>
        </c:scaling>
        <c:delete val="0"/>
        <c:axPos val="b"/>
        <c:majorGridlines/>
        <c:numFmt formatCode="General" sourceLinked="0"/>
        <c:majorTickMark val="none"/>
        <c:minorTickMark val="none"/>
        <c:tickLblPos val="none"/>
        <c:crossAx val="79866496"/>
        <c:crosses val="autoZero"/>
        <c:auto val="1"/>
        <c:lblAlgn val="ctr"/>
        <c:lblOffset val="100"/>
        <c:tickLblSkip val="2"/>
        <c:tickMarkSkip val="2"/>
        <c:noMultiLvlLbl val="0"/>
      </c:catAx>
      <c:valAx>
        <c:axId val="79866496"/>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986496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022674249052265E-2"/>
          <c:y val="4.1364639202708615E-2"/>
          <c:w val="0.88745880723242931"/>
          <c:h val="0.82761383087983564"/>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Agree Strongly</c:v>
                </c:pt>
                <c:pt idx="1">
                  <c:v>Agree Somewhat</c:v>
                </c:pt>
                <c:pt idx="2">
                  <c:v>Disagree Somewhat</c:v>
                </c:pt>
                <c:pt idx="3">
                  <c:v>Disagree Strongly</c:v>
                </c:pt>
              </c:strCache>
            </c:strRef>
          </c:cat>
          <c:val>
            <c:numRef>
              <c:f>Sheet1!$B$2:$B$5</c:f>
              <c:numCache>
                <c:formatCode>0.00%</c:formatCode>
                <c:ptCount val="4"/>
                <c:pt idx="0">
                  <c:v>0.28399999999999997</c:v>
                </c:pt>
                <c:pt idx="1">
                  <c:v>0.42599999999999999</c:v>
                </c:pt>
                <c:pt idx="2">
                  <c:v>0.2</c:v>
                </c:pt>
                <c:pt idx="3">
                  <c:v>8.8999999999999996E-2</c:v>
                </c:pt>
              </c:numCache>
            </c:numRef>
          </c:val>
          <c:extLst>
            <c:ext xmlns:c16="http://schemas.microsoft.com/office/drawing/2014/chart" uri="{C3380CC4-5D6E-409C-BE32-E72D297353CC}">
              <c16:uniqueId val="{00000000-C3DF-4603-928A-3C4CBC59EBFE}"/>
            </c:ext>
          </c:extLst>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Agree Strongly</c:v>
                </c:pt>
                <c:pt idx="1">
                  <c:v>Agree Somewhat</c:v>
                </c:pt>
                <c:pt idx="2">
                  <c:v>Disagree Somewhat</c:v>
                </c:pt>
                <c:pt idx="3">
                  <c:v>Disagree Strongly</c:v>
                </c:pt>
              </c:strCache>
            </c:strRef>
          </c:cat>
          <c:val>
            <c:numRef>
              <c:f>Sheet1!$C$2:$C$5</c:f>
              <c:numCache>
                <c:formatCode>0.00%</c:formatCode>
                <c:ptCount val="4"/>
                <c:pt idx="0">
                  <c:v>0.23699999999999999</c:v>
                </c:pt>
                <c:pt idx="1">
                  <c:v>0.41899999999999998</c:v>
                </c:pt>
                <c:pt idx="2">
                  <c:v>0.20699999999999999</c:v>
                </c:pt>
                <c:pt idx="3">
                  <c:v>0.13700000000000001</c:v>
                </c:pt>
              </c:numCache>
            </c:numRef>
          </c:val>
          <c:extLst>
            <c:ext xmlns:c16="http://schemas.microsoft.com/office/drawing/2014/chart" uri="{C3380CC4-5D6E-409C-BE32-E72D297353CC}">
              <c16:uniqueId val="{00000001-C3DF-4603-928A-3C4CBC59EBFE}"/>
            </c:ext>
          </c:extLst>
        </c:ser>
        <c:dLbls>
          <c:showLegendKey val="0"/>
          <c:showVal val="1"/>
          <c:showCatName val="0"/>
          <c:showSerName val="0"/>
          <c:showPercent val="0"/>
          <c:showBubbleSize val="0"/>
        </c:dLbls>
        <c:gapWidth val="75"/>
        <c:overlap val="-25"/>
        <c:axId val="80416768"/>
        <c:axId val="80418304"/>
      </c:barChart>
      <c:catAx>
        <c:axId val="80416768"/>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80418304"/>
        <c:crosses val="autoZero"/>
        <c:auto val="1"/>
        <c:lblAlgn val="ctr"/>
        <c:lblOffset val="100"/>
        <c:noMultiLvlLbl val="0"/>
      </c:catAx>
      <c:valAx>
        <c:axId val="8041830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0416768"/>
        <c:crosses val="autoZero"/>
        <c:crossBetween val="between"/>
      </c:valAx>
    </c:plotArea>
    <c:legend>
      <c:legendPos val="b"/>
      <c:layout>
        <c:manualLayout>
          <c:xMode val="edge"/>
          <c:yMode val="edge"/>
          <c:x val="0.36698943037525916"/>
          <c:y val="0.94114743809197765"/>
          <c:w val="0.34409909909909908"/>
          <c:h val="4.6775267222032027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rgbClr val="FFA953"/>
            </a:solidFill>
            <a:ln w="3175">
              <a:solidFill>
                <a:srgbClr val="7680AC">
                  <a:alpha val="50000"/>
                </a:srgbClr>
              </a:solidFill>
            </a:ln>
          </c:spPr>
          <c:invertIfNegative val="0"/>
          <c:dLbls>
            <c:spPr>
              <a:noFill/>
              <a:ln>
                <a:noFill/>
              </a:ln>
              <a:effectLst/>
            </c:spPr>
            <c:txPr>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Other sources</c:v>
                </c:pt>
                <c:pt idx="1">
                  <c:v>Aid to be repaid</c:v>
                </c:pt>
                <c:pt idx="2">
                  <c:v>Aid not to be repaid</c:v>
                </c:pt>
                <c:pt idx="3">
                  <c:v>Personal resources</c:v>
                </c:pt>
                <c:pt idx="4">
                  <c:v>Family resources</c:v>
                </c:pt>
              </c:strCache>
            </c:strRef>
          </c:cat>
          <c:val>
            <c:numRef>
              <c:f>Sheet1!$C$2:$C$6</c:f>
              <c:numCache>
                <c:formatCode>0.0%</c:formatCode>
                <c:ptCount val="5"/>
                <c:pt idx="0">
                  <c:v>8.1000000000000003E-2</c:v>
                </c:pt>
                <c:pt idx="1">
                  <c:v>0.59000000000000008</c:v>
                </c:pt>
                <c:pt idx="2">
                  <c:v>0.80500000000000005</c:v>
                </c:pt>
                <c:pt idx="3">
                  <c:v>0.66700000000000004</c:v>
                </c:pt>
                <c:pt idx="4">
                  <c:v>0.86499999999999999</c:v>
                </c:pt>
              </c:numCache>
            </c:numRef>
          </c:val>
          <c:extLst>
            <c:ext xmlns:c16="http://schemas.microsoft.com/office/drawing/2014/chart" uri="{C3380CC4-5D6E-409C-BE32-E72D297353CC}">
              <c16:uniqueId val="{00000000-FC95-4E87-8639-D3BC3E476CD8}"/>
            </c:ext>
          </c:extLst>
        </c:ser>
        <c:ser>
          <c:idx val="2"/>
          <c:order val="1"/>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Other sources</c:v>
                </c:pt>
                <c:pt idx="1">
                  <c:v>Aid to be repaid</c:v>
                </c:pt>
                <c:pt idx="2">
                  <c:v>Aid not to be repaid</c:v>
                </c:pt>
                <c:pt idx="3">
                  <c:v>Personal resources</c:v>
                </c:pt>
                <c:pt idx="4">
                  <c:v>Family resources</c:v>
                </c:pt>
              </c:strCache>
            </c:strRef>
          </c:cat>
          <c:val>
            <c:numRef>
              <c:f>Sheet1!$B$2:$B$6</c:f>
              <c:numCache>
                <c:formatCode>0.0%</c:formatCode>
                <c:ptCount val="5"/>
                <c:pt idx="0">
                  <c:v>9.2999999999999999E-2</c:v>
                </c:pt>
                <c:pt idx="1">
                  <c:v>0.69900000000000007</c:v>
                </c:pt>
                <c:pt idx="2">
                  <c:v>0.82399999999999995</c:v>
                </c:pt>
                <c:pt idx="3">
                  <c:v>0.63600000000000012</c:v>
                </c:pt>
                <c:pt idx="4">
                  <c:v>0.84899999999999998</c:v>
                </c:pt>
              </c:numCache>
            </c:numRef>
          </c:val>
          <c:extLst>
            <c:ext xmlns:c16="http://schemas.microsoft.com/office/drawing/2014/chart" uri="{C3380CC4-5D6E-409C-BE32-E72D297353CC}">
              <c16:uniqueId val="{00000001-FC95-4E87-8639-D3BC3E476CD8}"/>
            </c:ext>
          </c:extLst>
        </c:ser>
        <c:dLbls>
          <c:showLegendKey val="0"/>
          <c:showVal val="0"/>
          <c:showCatName val="0"/>
          <c:showSerName val="0"/>
          <c:showPercent val="0"/>
          <c:showBubbleSize val="0"/>
        </c:dLbls>
        <c:gapWidth val="75"/>
        <c:overlap val="-25"/>
        <c:axId val="80540416"/>
        <c:axId val="80541952"/>
      </c:barChart>
      <c:catAx>
        <c:axId val="80540416"/>
        <c:scaling>
          <c:orientation val="minMax"/>
        </c:scaling>
        <c:delete val="0"/>
        <c:axPos val="l"/>
        <c:majorGridlines/>
        <c:numFmt formatCode="General" sourceLinked="1"/>
        <c:majorTickMark val="none"/>
        <c:minorTickMark val="none"/>
        <c:tickLblPos val="nextTo"/>
        <c:txPr>
          <a:bodyPr rot="0" vert="horz"/>
          <a:lstStyle/>
          <a:p>
            <a:pPr>
              <a:defRPr sz="1400" b="0">
                <a:solidFill>
                  <a:schemeClr val="tx2"/>
                </a:solidFill>
              </a:defRPr>
            </a:pPr>
            <a:endParaRPr lang="en-US"/>
          </a:p>
        </c:txPr>
        <c:crossAx val="80541952"/>
        <c:crosses val="autoZero"/>
        <c:auto val="1"/>
        <c:lblAlgn val="ctr"/>
        <c:lblOffset val="100"/>
        <c:tickLblSkip val="1"/>
        <c:tickMarkSkip val="1"/>
        <c:noMultiLvlLbl val="0"/>
      </c:catAx>
      <c:valAx>
        <c:axId val="80541952"/>
        <c:scaling>
          <c:orientation val="minMax"/>
          <c:max val="1"/>
          <c:min val="0"/>
        </c:scaling>
        <c:delete val="0"/>
        <c:axPos val="b"/>
        <c:numFmt formatCode="0%" sourceLinked="0"/>
        <c:majorTickMark val="none"/>
        <c:minorTickMark val="none"/>
        <c:tickLblPos val="nextTo"/>
        <c:spPr>
          <a:ln w="9525">
            <a:noFill/>
          </a:ln>
        </c:spPr>
        <c:txPr>
          <a:bodyPr rot="0" vert="horz"/>
          <a:lstStyle/>
          <a:p>
            <a:pPr>
              <a:defRPr sz="1400" b="0">
                <a:solidFill>
                  <a:schemeClr val="tx2"/>
                </a:solidFill>
              </a:defRPr>
            </a:pPr>
            <a:endParaRPr lang="en-US"/>
          </a:p>
        </c:txPr>
        <c:crossAx val="80540416"/>
        <c:crosses val="autoZero"/>
        <c:crossBetween val="between"/>
        <c:majorUnit val="0.1"/>
        <c:minorUnit val="4.0000000000000022E-2"/>
      </c:valAx>
      <c:spPr>
        <a:noFill/>
        <a:ln w="24366">
          <a:noFill/>
        </a:ln>
      </c:spPr>
    </c:plotArea>
    <c:legend>
      <c:legendPos val="b"/>
      <c:layout/>
      <c:overlay val="0"/>
      <c:txPr>
        <a:bodyPr/>
        <a:lstStyle/>
        <a:p>
          <a:pPr>
            <a:defRPr sz="1200" b="0">
              <a:solidFill>
                <a:schemeClr val="tx2"/>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None</c:v>
                </c:pt>
                <c:pt idx="1">
                  <c:v>Some</c:v>
                </c:pt>
                <c:pt idx="2">
                  <c:v>Major</c:v>
                </c:pt>
              </c:strCache>
            </c:strRef>
          </c:cat>
          <c:val>
            <c:numRef>
              <c:f>Sheet1!$B$2:$B$4</c:f>
              <c:numCache>
                <c:formatCode>0.00%</c:formatCode>
                <c:ptCount val="3"/>
                <c:pt idx="0">
                  <c:v>0.25700000000000001</c:v>
                </c:pt>
                <c:pt idx="1">
                  <c:v>0.61799999999999999</c:v>
                </c:pt>
                <c:pt idx="2">
                  <c:v>0.126</c:v>
                </c:pt>
              </c:numCache>
            </c:numRef>
          </c:val>
          <c:extLst>
            <c:ext xmlns:c16="http://schemas.microsoft.com/office/drawing/2014/chart" uri="{C3380CC4-5D6E-409C-BE32-E72D297353CC}">
              <c16:uniqueId val="{00000000-CF7D-46F9-9AA2-AE8C24639C18}"/>
            </c:ext>
          </c:extLst>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None</c:v>
                </c:pt>
                <c:pt idx="1">
                  <c:v>Some</c:v>
                </c:pt>
                <c:pt idx="2">
                  <c:v>Major</c:v>
                </c:pt>
              </c:strCache>
            </c:strRef>
          </c:cat>
          <c:val>
            <c:numRef>
              <c:f>Sheet1!$C$2:$C$4</c:f>
              <c:numCache>
                <c:formatCode>0.00%</c:formatCode>
                <c:ptCount val="3"/>
                <c:pt idx="0">
                  <c:v>0.32200000000000001</c:v>
                </c:pt>
                <c:pt idx="1">
                  <c:v>0.55800000000000005</c:v>
                </c:pt>
                <c:pt idx="2">
                  <c:v>0.12</c:v>
                </c:pt>
              </c:numCache>
            </c:numRef>
          </c:val>
          <c:extLst>
            <c:ext xmlns:c16="http://schemas.microsoft.com/office/drawing/2014/chart" uri="{C3380CC4-5D6E-409C-BE32-E72D297353CC}">
              <c16:uniqueId val="{00000001-CF7D-46F9-9AA2-AE8C24639C18}"/>
            </c:ext>
          </c:extLst>
        </c:ser>
        <c:dLbls>
          <c:showLegendKey val="0"/>
          <c:showVal val="1"/>
          <c:showCatName val="0"/>
          <c:showSerName val="0"/>
          <c:showPercent val="0"/>
          <c:showBubbleSize val="0"/>
        </c:dLbls>
        <c:gapWidth val="75"/>
        <c:overlap val="-25"/>
        <c:axId val="80592256"/>
        <c:axId val="80779520"/>
      </c:barChart>
      <c:catAx>
        <c:axId val="80592256"/>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80779520"/>
        <c:crosses val="autoZero"/>
        <c:auto val="1"/>
        <c:lblAlgn val="ctr"/>
        <c:lblOffset val="100"/>
        <c:noMultiLvlLbl val="0"/>
      </c:catAx>
      <c:valAx>
        <c:axId val="8077952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0592256"/>
        <c:crosses val="autoZero"/>
        <c:crossBetween val="between"/>
      </c:valAx>
    </c:plotArea>
    <c:legend>
      <c:legendPos val="b"/>
      <c:layout>
        <c:manualLayout>
          <c:xMode val="edge"/>
          <c:yMode val="edge"/>
          <c:x val="0.34940580344123651"/>
          <c:y val="0.93654958169291336"/>
          <c:w val="0.35365740740740742"/>
          <c:h val="5.0429584973753293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Not offered at my high school</c:v>
                </c:pt>
                <c:pt idx="1">
                  <c:v>None</c:v>
                </c:pt>
                <c:pt idx="2">
                  <c:v>1-4</c:v>
                </c:pt>
                <c:pt idx="3">
                  <c:v>5-9</c:v>
                </c:pt>
                <c:pt idx="4">
                  <c:v>10-14</c:v>
                </c:pt>
                <c:pt idx="5">
                  <c:v>15+</c:v>
                </c:pt>
              </c:strCache>
            </c:strRef>
          </c:cat>
          <c:val>
            <c:numRef>
              <c:f>Sheet1!$B$2:$B$7</c:f>
              <c:numCache>
                <c:formatCode>0.00%</c:formatCode>
                <c:ptCount val="6"/>
                <c:pt idx="0">
                  <c:v>1.6E-2</c:v>
                </c:pt>
                <c:pt idx="1">
                  <c:v>0.32600000000000001</c:v>
                </c:pt>
                <c:pt idx="2">
                  <c:v>0.48399999999999999</c:v>
                </c:pt>
                <c:pt idx="3">
                  <c:v>0.16300000000000001</c:v>
                </c:pt>
                <c:pt idx="4">
                  <c:v>1.0999999999999999E-2</c:v>
                </c:pt>
                <c:pt idx="5">
                  <c:v>0</c:v>
                </c:pt>
              </c:numCache>
            </c:numRef>
          </c:val>
          <c:extLst>
            <c:ext xmlns:c16="http://schemas.microsoft.com/office/drawing/2014/chart" uri="{C3380CC4-5D6E-409C-BE32-E72D297353CC}">
              <c16:uniqueId val="{00000000-4ED1-477E-8C3A-EA29F1CBFAFE}"/>
            </c:ext>
          </c:extLst>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Not offered at my high school</c:v>
                </c:pt>
                <c:pt idx="1">
                  <c:v>None</c:v>
                </c:pt>
                <c:pt idx="2">
                  <c:v>1-4</c:v>
                </c:pt>
                <c:pt idx="3">
                  <c:v>5-9</c:v>
                </c:pt>
                <c:pt idx="4">
                  <c:v>10-14</c:v>
                </c:pt>
                <c:pt idx="5">
                  <c:v>15+</c:v>
                </c:pt>
              </c:strCache>
            </c:strRef>
          </c:cat>
          <c:val>
            <c:numRef>
              <c:f>Sheet1!$C$2:$C$7</c:f>
              <c:numCache>
                <c:formatCode>0.00%</c:formatCode>
                <c:ptCount val="6"/>
                <c:pt idx="0">
                  <c:v>6.3E-2</c:v>
                </c:pt>
                <c:pt idx="1">
                  <c:v>0.191</c:v>
                </c:pt>
                <c:pt idx="2">
                  <c:v>0.54500000000000004</c:v>
                </c:pt>
                <c:pt idx="3">
                  <c:v>0.186</c:v>
                </c:pt>
                <c:pt idx="4">
                  <c:v>1.0999999999999999E-2</c:v>
                </c:pt>
                <c:pt idx="5">
                  <c:v>3.0000000000000001E-3</c:v>
                </c:pt>
              </c:numCache>
            </c:numRef>
          </c:val>
          <c:extLst>
            <c:ext xmlns:c16="http://schemas.microsoft.com/office/drawing/2014/chart" uri="{C3380CC4-5D6E-409C-BE32-E72D297353CC}">
              <c16:uniqueId val="{00000001-4ED1-477E-8C3A-EA29F1CBFAFE}"/>
            </c:ext>
          </c:extLst>
        </c:ser>
        <c:dLbls>
          <c:showLegendKey val="0"/>
          <c:showVal val="1"/>
          <c:showCatName val="0"/>
          <c:showSerName val="0"/>
          <c:showPercent val="0"/>
          <c:showBubbleSize val="0"/>
        </c:dLbls>
        <c:gapWidth val="75"/>
        <c:overlap val="-25"/>
        <c:axId val="81016320"/>
        <c:axId val="81017856"/>
      </c:barChart>
      <c:catAx>
        <c:axId val="81016320"/>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81017856"/>
        <c:crosses val="autoZero"/>
        <c:auto val="1"/>
        <c:lblAlgn val="ctr"/>
        <c:lblOffset val="100"/>
        <c:noMultiLvlLbl val="0"/>
      </c:catAx>
      <c:valAx>
        <c:axId val="81017856"/>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1016320"/>
        <c:crosses val="autoZero"/>
        <c:crossBetween val="between"/>
      </c:valAx>
    </c:plotArea>
    <c:legend>
      <c:legendPos val="b"/>
      <c:layout>
        <c:manualLayout>
          <c:xMode val="edge"/>
          <c:yMode val="edge"/>
          <c:x val="0.36358045286712048"/>
          <c:y val="0.93342906931715508"/>
          <c:w val="0.32368644067796754"/>
          <c:h val="5.2909728497052617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Race/Ethnicity</a:t>
            </a:r>
            <a:endParaRPr lang="en-US" sz="2000" baseline="0" dirty="0" smtClean="0">
              <a:solidFill>
                <a:schemeClr val="accent1">
                  <a:lumMod val="50000"/>
                </a:schemeClr>
              </a:solidFill>
            </a:endParaRPr>
          </a:p>
        </c:rich>
      </c:tx>
      <c:layout>
        <c:manualLayout>
          <c:xMode val="edge"/>
          <c:yMode val="edge"/>
          <c:x val="0.41728426061127138"/>
          <c:y val="3.1135348587756371E-4"/>
        </c:manualLayout>
      </c:layout>
      <c:overlay val="0"/>
    </c:title>
    <c:autoTitleDeleted val="0"/>
    <c:plotArea>
      <c:layout>
        <c:manualLayout>
          <c:layoutTarget val="inner"/>
          <c:xMode val="edge"/>
          <c:yMode val="edge"/>
          <c:x val="0.14060567949839603"/>
          <c:y val="8.7462626954239425E-2"/>
          <c:w val="0.84782024642754206"/>
          <c:h val="0.70122256457073306"/>
        </c:manualLayout>
      </c:layout>
      <c:barChart>
        <c:barDir val="col"/>
        <c:grouping val="clustered"/>
        <c:varyColors val="0"/>
        <c:ser>
          <c:idx val="0"/>
          <c:order val="0"/>
          <c:spPr>
            <a:solidFill>
              <a:schemeClr val="accent1"/>
            </a:solidFill>
            <a:ln w="21364">
              <a:noFill/>
            </a:ln>
          </c:spPr>
          <c:invertIfNegative val="0"/>
          <c:dLbls>
            <c:numFmt formatCode="0.0%" sourceLinked="0"/>
            <c:spPr>
              <a:noFill/>
              <a:ln w="21364">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0.01</c:v>
                </c:pt>
                <c:pt idx="1">
                  <c:v>5.0000000000000001E-3</c:v>
                </c:pt>
                <c:pt idx="2">
                  <c:v>3.1E-2</c:v>
                </c:pt>
                <c:pt idx="3">
                  <c:v>3.5999999999999997E-2</c:v>
                </c:pt>
                <c:pt idx="4">
                  <c:v>0.80200000000000005</c:v>
                </c:pt>
                <c:pt idx="5">
                  <c:v>5.0000000000000001E-3</c:v>
                </c:pt>
                <c:pt idx="6">
                  <c:v>0.109</c:v>
                </c:pt>
              </c:numCache>
            </c:numRef>
          </c:val>
          <c:extLst>
            <c:ext xmlns:c16="http://schemas.microsoft.com/office/drawing/2014/chart" uri="{C3380CC4-5D6E-409C-BE32-E72D297353CC}">
              <c16:uniqueId val="{00000000-2CB2-4340-871F-FB9803B16045}"/>
            </c:ext>
          </c:extLst>
        </c:ser>
        <c:dLbls>
          <c:showLegendKey val="0"/>
          <c:showVal val="1"/>
          <c:showCatName val="0"/>
          <c:showSerName val="0"/>
          <c:showPercent val="0"/>
          <c:showBubbleSize val="0"/>
        </c:dLbls>
        <c:gapWidth val="50"/>
        <c:axId val="65907328"/>
        <c:axId val="65913216"/>
      </c:barChart>
      <c:catAx>
        <c:axId val="65907328"/>
        <c:scaling>
          <c:orientation val="minMax"/>
        </c:scaling>
        <c:delete val="0"/>
        <c:axPos val="b"/>
        <c:numFmt formatCode="General" sourceLinked="1"/>
        <c:majorTickMark val="out"/>
        <c:minorTickMark val="none"/>
        <c:tickLblPos val="nextTo"/>
        <c:txPr>
          <a:bodyPr rot="0"/>
          <a:lstStyle/>
          <a:p>
            <a:pPr>
              <a:defRPr>
                <a:solidFill>
                  <a:schemeClr val="tx2"/>
                </a:solidFill>
              </a:defRPr>
            </a:pPr>
            <a:endParaRPr lang="en-US"/>
          </a:p>
        </c:txPr>
        <c:crossAx val="65913216"/>
        <c:crosses val="autoZero"/>
        <c:auto val="1"/>
        <c:lblAlgn val="ctr"/>
        <c:lblOffset val="100"/>
        <c:tickLblSkip val="1"/>
        <c:tickMarkSkip val="1"/>
        <c:noMultiLvlLbl val="0"/>
      </c:catAx>
      <c:valAx>
        <c:axId val="65913216"/>
        <c:scaling>
          <c:orientation val="minMax"/>
          <c:max val="1"/>
          <c:min val="0"/>
        </c:scaling>
        <c:delete val="0"/>
        <c:axPos val="l"/>
        <c:numFmt formatCode="0%" sourceLinked="0"/>
        <c:majorTickMark val="none"/>
        <c:minorTickMark val="none"/>
        <c:tickLblPos val="nextTo"/>
        <c:txPr>
          <a:bodyPr rot="0" vert="horz"/>
          <a:lstStyle/>
          <a:p>
            <a:pPr>
              <a:defRPr sz="1400" b="0" i="0" u="none" strike="noStrike" baseline="0">
                <a:solidFill>
                  <a:schemeClr val="tx2"/>
                </a:solidFill>
                <a:latin typeface="Garamond"/>
                <a:ea typeface="Garamond"/>
                <a:cs typeface="Garamond"/>
              </a:defRPr>
            </a:pPr>
            <a:endParaRPr lang="en-US"/>
          </a:p>
        </c:txPr>
        <c:crossAx val="65907328"/>
        <c:crosses val="autoZero"/>
        <c:crossBetween val="between"/>
        <c:majorUnit val="0.1"/>
        <c:minorUnit val="4.0000000000000029E-2"/>
      </c:valAx>
      <c:spPr>
        <a:noFill/>
        <a:ln w="25403">
          <a:noFill/>
        </a:ln>
      </c:spPr>
    </c:plotArea>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Not offered at my high school</c:v>
                </c:pt>
                <c:pt idx="1">
                  <c:v>None</c:v>
                </c:pt>
                <c:pt idx="2">
                  <c:v>1-4</c:v>
                </c:pt>
                <c:pt idx="3">
                  <c:v>5-9</c:v>
                </c:pt>
                <c:pt idx="4">
                  <c:v>10-14</c:v>
                </c:pt>
                <c:pt idx="5">
                  <c:v>15+</c:v>
                </c:pt>
              </c:strCache>
            </c:strRef>
          </c:cat>
          <c:val>
            <c:numRef>
              <c:f>Sheet1!$B$2:$B$7</c:f>
              <c:numCache>
                <c:formatCode>0.00%</c:formatCode>
                <c:ptCount val="6"/>
                <c:pt idx="0">
                  <c:v>1.6E-2</c:v>
                </c:pt>
                <c:pt idx="1">
                  <c:v>0.42099999999999999</c:v>
                </c:pt>
                <c:pt idx="2">
                  <c:v>0.4</c:v>
                </c:pt>
                <c:pt idx="3">
                  <c:v>0.153</c:v>
                </c:pt>
                <c:pt idx="4">
                  <c:v>1.0999999999999999E-2</c:v>
                </c:pt>
                <c:pt idx="5">
                  <c:v>0</c:v>
                </c:pt>
              </c:numCache>
            </c:numRef>
          </c:val>
          <c:extLst>
            <c:ext xmlns:c16="http://schemas.microsoft.com/office/drawing/2014/chart" uri="{C3380CC4-5D6E-409C-BE32-E72D297353CC}">
              <c16:uniqueId val="{00000000-0506-405B-8111-1C04E1DCF262}"/>
            </c:ext>
          </c:extLst>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Not offered at my high school</c:v>
                </c:pt>
                <c:pt idx="1">
                  <c:v>None</c:v>
                </c:pt>
                <c:pt idx="2">
                  <c:v>1-4</c:v>
                </c:pt>
                <c:pt idx="3">
                  <c:v>5-9</c:v>
                </c:pt>
                <c:pt idx="4">
                  <c:v>10-14</c:v>
                </c:pt>
                <c:pt idx="5">
                  <c:v>15+</c:v>
                </c:pt>
              </c:strCache>
            </c:strRef>
          </c:cat>
          <c:val>
            <c:numRef>
              <c:f>Sheet1!$C$2:$C$7</c:f>
              <c:numCache>
                <c:formatCode>0.00%</c:formatCode>
                <c:ptCount val="6"/>
                <c:pt idx="0">
                  <c:v>6.3E-2</c:v>
                </c:pt>
                <c:pt idx="1">
                  <c:v>0.249</c:v>
                </c:pt>
                <c:pt idx="2">
                  <c:v>0.52</c:v>
                </c:pt>
                <c:pt idx="3">
                  <c:v>0.158</c:v>
                </c:pt>
                <c:pt idx="4">
                  <c:v>7.0000000000000001E-3</c:v>
                </c:pt>
                <c:pt idx="5">
                  <c:v>2E-3</c:v>
                </c:pt>
              </c:numCache>
            </c:numRef>
          </c:val>
          <c:extLst>
            <c:ext xmlns:c16="http://schemas.microsoft.com/office/drawing/2014/chart" uri="{C3380CC4-5D6E-409C-BE32-E72D297353CC}">
              <c16:uniqueId val="{00000001-0506-405B-8111-1C04E1DCF262}"/>
            </c:ext>
          </c:extLst>
        </c:ser>
        <c:dLbls>
          <c:showLegendKey val="0"/>
          <c:showVal val="1"/>
          <c:showCatName val="0"/>
          <c:showSerName val="0"/>
          <c:showPercent val="0"/>
          <c:showBubbleSize val="0"/>
        </c:dLbls>
        <c:gapWidth val="75"/>
        <c:overlap val="-25"/>
        <c:axId val="81072512"/>
        <c:axId val="81074048"/>
      </c:barChart>
      <c:catAx>
        <c:axId val="81072512"/>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81074048"/>
        <c:crosses val="autoZero"/>
        <c:auto val="1"/>
        <c:lblAlgn val="ctr"/>
        <c:lblOffset val="100"/>
        <c:noMultiLvlLbl val="0"/>
      </c:catAx>
      <c:valAx>
        <c:axId val="8107404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1072512"/>
        <c:crosses val="autoZero"/>
        <c:crossBetween val="between"/>
      </c:valAx>
    </c:plotArea>
    <c:legend>
      <c:legendPos val="b"/>
      <c:layout>
        <c:manualLayout>
          <c:xMode val="edge"/>
          <c:yMode val="edge"/>
          <c:x val="0.36358045286712048"/>
          <c:y val="0.93342906931715508"/>
          <c:w val="0.32368644067796754"/>
          <c:h val="5.2909728497052617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Sheet1!$B$2:$B$7</c:f>
              <c:numCache>
                <c:formatCode>0.00%</c:formatCode>
                <c:ptCount val="6"/>
                <c:pt idx="0">
                  <c:v>0.995</c:v>
                </c:pt>
                <c:pt idx="1">
                  <c:v>0.89600000000000002</c:v>
                </c:pt>
                <c:pt idx="2">
                  <c:v>0.17399999999999999</c:v>
                </c:pt>
                <c:pt idx="3">
                  <c:v>0.31900000000000001</c:v>
                </c:pt>
                <c:pt idx="4">
                  <c:v>8.4000000000000005E-2</c:v>
                </c:pt>
                <c:pt idx="5">
                  <c:v>0.23699999999999999</c:v>
                </c:pt>
              </c:numCache>
            </c:numRef>
          </c:val>
          <c:extLst>
            <c:ext xmlns:c16="http://schemas.microsoft.com/office/drawing/2014/chart" uri="{C3380CC4-5D6E-409C-BE32-E72D297353CC}">
              <c16:uniqueId val="{00000000-5905-403C-A101-911746D8C9A0}"/>
            </c:ext>
          </c:extLst>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Sheet1!$C$2:$C$7</c:f>
              <c:numCache>
                <c:formatCode>0.00%</c:formatCode>
                <c:ptCount val="6"/>
                <c:pt idx="0">
                  <c:v>0.98</c:v>
                </c:pt>
                <c:pt idx="1">
                  <c:v>0.88900000000000001</c:v>
                </c:pt>
                <c:pt idx="2">
                  <c:v>0.29399999999999998</c:v>
                </c:pt>
                <c:pt idx="3">
                  <c:v>0.35099999999999998</c:v>
                </c:pt>
                <c:pt idx="4">
                  <c:v>0.154</c:v>
                </c:pt>
                <c:pt idx="5">
                  <c:v>0.29799999999999999</c:v>
                </c:pt>
              </c:numCache>
            </c:numRef>
          </c:val>
          <c:extLst>
            <c:ext xmlns:c16="http://schemas.microsoft.com/office/drawing/2014/chart" uri="{C3380CC4-5D6E-409C-BE32-E72D297353CC}">
              <c16:uniqueId val="{00000001-5905-403C-A101-911746D8C9A0}"/>
            </c:ext>
          </c:extLst>
        </c:ser>
        <c:dLbls>
          <c:showLegendKey val="0"/>
          <c:showVal val="1"/>
          <c:showCatName val="0"/>
          <c:showSerName val="0"/>
          <c:showPercent val="0"/>
          <c:showBubbleSize val="0"/>
        </c:dLbls>
        <c:gapWidth val="75"/>
        <c:overlap val="-25"/>
        <c:axId val="81464704"/>
        <c:axId val="81474688"/>
      </c:barChart>
      <c:catAx>
        <c:axId val="81464704"/>
        <c:scaling>
          <c:orientation val="minMax"/>
        </c:scaling>
        <c:delete val="0"/>
        <c:axPos val="b"/>
        <c:majorGridlines/>
        <c:numFmt formatCode="General" sourceLinked="0"/>
        <c:majorTickMark val="none"/>
        <c:minorTickMark val="none"/>
        <c:tickLblPos val="nextTo"/>
        <c:txPr>
          <a:bodyPr rot="0" vert="horz"/>
          <a:lstStyle/>
          <a:p>
            <a:pPr>
              <a:defRPr sz="1000">
                <a:solidFill>
                  <a:schemeClr val="tx2"/>
                </a:solidFill>
              </a:defRPr>
            </a:pPr>
            <a:endParaRPr lang="en-US"/>
          </a:p>
        </c:txPr>
        <c:crossAx val="81474688"/>
        <c:crosses val="autoZero"/>
        <c:auto val="1"/>
        <c:lblAlgn val="ctr"/>
        <c:lblOffset val="100"/>
        <c:noMultiLvlLbl val="0"/>
      </c:catAx>
      <c:valAx>
        <c:axId val="8147468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1464704"/>
        <c:crosses val="autoZero"/>
        <c:crossBetween val="between"/>
      </c:valAx>
    </c:plotArea>
    <c:legend>
      <c:legendPos val="b"/>
      <c:layout>
        <c:manualLayout>
          <c:xMode val="edge"/>
          <c:yMode val="edge"/>
          <c:x val="0.36446522309711288"/>
          <c:y val="0.93939064519920079"/>
          <c:w val="0.31829166666666681"/>
          <c:h val="4.8171543855525516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Sheet1!$B$2:$B$8</c:f>
              <c:numCache>
                <c:formatCode>0.00%</c:formatCode>
                <c:ptCount val="7"/>
                <c:pt idx="0">
                  <c:v>0.188</c:v>
                </c:pt>
                <c:pt idx="1">
                  <c:v>0.224</c:v>
                </c:pt>
                <c:pt idx="2">
                  <c:v>0.28100000000000003</c:v>
                </c:pt>
                <c:pt idx="3">
                  <c:v>0.151</c:v>
                </c:pt>
                <c:pt idx="4">
                  <c:v>0.20300000000000001</c:v>
                </c:pt>
                <c:pt idx="5">
                  <c:v>0.17699999999999999</c:v>
                </c:pt>
                <c:pt idx="6">
                  <c:v>0.20300000000000001</c:v>
                </c:pt>
              </c:numCache>
            </c:numRef>
          </c:val>
          <c:extLst>
            <c:ext xmlns:c16="http://schemas.microsoft.com/office/drawing/2014/chart" uri="{C3380CC4-5D6E-409C-BE32-E72D297353CC}">
              <c16:uniqueId val="{00000000-4C24-4A5D-A277-C23DE1723802}"/>
            </c:ext>
          </c:extLst>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Sheet1!$C$2:$C$8</c:f>
              <c:numCache>
                <c:formatCode>0.00%</c:formatCode>
                <c:ptCount val="7"/>
                <c:pt idx="0">
                  <c:v>0.10100000000000001</c:v>
                </c:pt>
                <c:pt idx="1">
                  <c:v>0.09</c:v>
                </c:pt>
                <c:pt idx="2">
                  <c:v>0.22800000000000001</c:v>
                </c:pt>
                <c:pt idx="3">
                  <c:v>6.7000000000000004E-2</c:v>
                </c:pt>
                <c:pt idx="4">
                  <c:v>0.107</c:v>
                </c:pt>
                <c:pt idx="5">
                  <c:v>9.4E-2</c:v>
                </c:pt>
                <c:pt idx="6">
                  <c:v>9.1999999999999998E-2</c:v>
                </c:pt>
              </c:numCache>
            </c:numRef>
          </c:val>
          <c:extLst>
            <c:ext xmlns:c16="http://schemas.microsoft.com/office/drawing/2014/chart" uri="{C3380CC4-5D6E-409C-BE32-E72D297353CC}">
              <c16:uniqueId val="{00000001-4C24-4A5D-A277-C23DE1723802}"/>
            </c:ext>
          </c:extLst>
        </c:ser>
        <c:dLbls>
          <c:showLegendKey val="0"/>
          <c:showVal val="1"/>
          <c:showCatName val="0"/>
          <c:showSerName val="0"/>
          <c:showPercent val="0"/>
          <c:showBubbleSize val="0"/>
        </c:dLbls>
        <c:gapWidth val="75"/>
        <c:overlap val="-25"/>
        <c:axId val="81585280"/>
        <c:axId val="81586816"/>
      </c:barChart>
      <c:catAx>
        <c:axId val="81585280"/>
        <c:scaling>
          <c:orientation val="minMax"/>
        </c:scaling>
        <c:delete val="0"/>
        <c:axPos val="b"/>
        <c:majorGridlines/>
        <c:numFmt formatCode="General" sourceLinked="0"/>
        <c:majorTickMark val="none"/>
        <c:minorTickMark val="none"/>
        <c:tickLblPos val="nextTo"/>
        <c:txPr>
          <a:bodyPr rot="0"/>
          <a:lstStyle/>
          <a:p>
            <a:pPr>
              <a:defRPr sz="1400">
                <a:solidFill>
                  <a:schemeClr val="tx2"/>
                </a:solidFill>
              </a:defRPr>
            </a:pPr>
            <a:endParaRPr lang="en-US"/>
          </a:p>
        </c:txPr>
        <c:crossAx val="81586816"/>
        <c:crosses val="autoZero"/>
        <c:auto val="1"/>
        <c:lblAlgn val="ctr"/>
        <c:lblOffset val="100"/>
        <c:noMultiLvlLbl val="0"/>
      </c:catAx>
      <c:valAx>
        <c:axId val="81586816"/>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1585280"/>
        <c:crosses val="autoZero"/>
        <c:crossBetween val="between"/>
      </c:valAx>
    </c:plotArea>
    <c:legend>
      <c:legendPos val="b"/>
      <c:layout>
        <c:manualLayout>
          <c:xMode val="edge"/>
          <c:yMode val="edge"/>
          <c:x val="0.3511709204452893"/>
          <c:y val="0.93847232164161076"/>
          <c:w val="0.32926724137931157"/>
          <c:h val="4.8901415732124386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Sheet1!$B$2:$B$8</c:f>
              <c:numCache>
                <c:formatCode>0.00%</c:formatCode>
                <c:ptCount val="7"/>
                <c:pt idx="0">
                  <c:v>0.104</c:v>
                </c:pt>
                <c:pt idx="1">
                  <c:v>9.4E-2</c:v>
                </c:pt>
                <c:pt idx="2">
                  <c:v>0.24</c:v>
                </c:pt>
                <c:pt idx="3">
                  <c:v>4.7E-2</c:v>
                </c:pt>
                <c:pt idx="4">
                  <c:v>0.161</c:v>
                </c:pt>
                <c:pt idx="5">
                  <c:v>9.4E-2</c:v>
                </c:pt>
                <c:pt idx="6">
                  <c:v>0.13500000000000001</c:v>
                </c:pt>
              </c:numCache>
            </c:numRef>
          </c:val>
          <c:extLst>
            <c:ext xmlns:c16="http://schemas.microsoft.com/office/drawing/2014/chart" uri="{C3380CC4-5D6E-409C-BE32-E72D297353CC}">
              <c16:uniqueId val="{00000000-09F8-40B0-B5E0-A09E890D21D8}"/>
            </c:ext>
          </c:extLst>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Sheet1!$C$2:$C$8</c:f>
              <c:numCache>
                <c:formatCode>0.00%</c:formatCode>
                <c:ptCount val="7"/>
                <c:pt idx="0">
                  <c:v>9.4E-2</c:v>
                </c:pt>
                <c:pt idx="1">
                  <c:v>5.3999999999999999E-2</c:v>
                </c:pt>
                <c:pt idx="2">
                  <c:v>0.252</c:v>
                </c:pt>
                <c:pt idx="3">
                  <c:v>3.9E-2</c:v>
                </c:pt>
                <c:pt idx="4">
                  <c:v>0.13900000000000001</c:v>
                </c:pt>
                <c:pt idx="5">
                  <c:v>0.13600000000000001</c:v>
                </c:pt>
                <c:pt idx="6">
                  <c:v>0.14399999999999999</c:v>
                </c:pt>
              </c:numCache>
            </c:numRef>
          </c:val>
          <c:extLst>
            <c:ext xmlns:c16="http://schemas.microsoft.com/office/drawing/2014/chart" uri="{C3380CC4-5D6E-409C-BE32-E72D297353CC}">
              <c16:uniqueId val="{00000001-09F8-40B0-B5E0-A09E890D21D8}"/>
            </c:ext>
          </c:extLst>
        </c:ser>
        <c:dLbls>
          <c:showLegendKey val="0"/>
          <c:showVal val="1"/>
          <c:showCatName val="0"/>
          <c:showSerName val="0"/>
          <c:showPercent val="0"/>
          <c:showBubbleSize val="0"/>
        </c:dLbls>
        <c:gapWidth val="75"/>
        <c:overlap val="-25"/>
        <c:axId val="82157568"/>
        <c:axId val="82159104"/>
      </c:barChart>
      <c:catAx>
        <c:axId val="82157568"/>
        <c:scaling>
          <c:orientation val="minMax"/>
        </c:scaling>
        <c:delete val="0"/>
        <c:axPos val="b"/>
        <c:majorGridlines/>
        <c:numFmt formatCode="General" sourceLinked="0"/>
        <c:majorTickMark val="none"/>
        <c:minorTickMark val="none"/>
        <c:tickLblPos val="nextTo"/>
        <c:txPr>
          <a:bodyPr rot="0"/>
          <a:lstStyle/>
          <a:p>
            <a:pPr>
              <a:defRPr sz="1400">
                <a:solidFill>
                  <a:schemeClr val="tx2"/>
                </a:solidFill>
              </a:defRPr>
            </a:pPr>
            <a:endParaRPr lang="en-US"/>
          </a:p>
        </c:txPr>
        <c:crossAx val="82159104"/>
        <c:crosses val="autoZero"/>
        <c:auto val="1"/>
        <c:lblAlgn val="ctr"/>
        <c:lblOffset val="100"/>
        <c:noMultiLvlLbl val="0"/>
      </c:catAx>
      <c:valAx>
        <c:axId val="8215910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2157568"/>
        <c:crosses val="autoZero"/>
        <c:crossBetween val="between"/>
      </c:valAx>
    </c:plotArea>
    <c:legend>
      <c:legendPos val="b"/>
      <c:layout>
        <c:manualLayout>
          <c:xMode val="edge"/>
          <c:yMode val="edge"/>
          <c:x val="0.35979161010046157"/>
          <c:y val="0.92584605901535033"/>
          <c:w val="0.32926724137931157"/>
          <c:h val="4.8901415732124386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5097"/>
          <c:y val="2.0881707968322651E-2"/>
        </c:manualLayout>
      </c:layout>
      <c:overlay val="0"/>
    </c:title>
    <c:autoTitleDeleted val="0"/>
    <c:plotArea>
      <c:layout>
        <c:manualLayout>
          <c:layoutTarget val="inner"/>
          <c:xMode val="edge"/>
          <c:yMode val="edge"/>
          <c:x val="0.11149032992036405"/>
          <c:y val="0.12529002320185612"/>
          <c:w val="0.85324232081911267"/>
          <c:h val="0.75406032482598606"/>
        </c:manualLayout>
      </c:layout>
      <c:barChart>
        <c:barDir val="bar"/>
        <c:grouping val="clustered"/>
        <c:varyColors val="0"/>
        <c:dLbls>
          <c:showLegendKey val="0"/>
          <c:showVal val="0"/>
          <c:showCatName val="0"/>
          <c:showSerName val="0"/>
          <c:showPercent val="0"/>
          <c:showBubbleSize val="0"/>
        </c:dLbls>
        <c:gapWidth val="50"/>
        <c:axId val="82359040"/>
        <c:axId val="82360576"/>
      </c:barChart>
      <c:catAx>
        <c:axId val="82359040"/>
        <c:scaling>
          <c:orientation val="minMax"/>
        </c:scaling>
        <c:delete val="0"/>
        <c:axPos val="l"/>
        <c:majorTickMark val="none"/>
        <c:minorTickMark val="none"/>
        <c:tickLblPos val="nextTo"/>
        <c:txPr>
          <a:bodyPr rot="0" vert="horz"/>
          <a:lstStyle/>
          <a:p>
            <a:pPr>
              <a:defRPr/>
            </a:pPr>
            <a:endParaRPr lang="en-US"/>
          </a:p>
        </c:txPr>
        <c:crossAx val="82360576"/>
        <c:crosses val="autoZero"/>
        <c:auto val="1"/>
        <c:lblAlgn val="ctr"/>
        <c:lblOffset val="100"/>
        <c:tickLblSkip val="1"/>
        <c:tickMarkSkip val="1"/>
        <c:noMultiLvlLbl val="0"/>
      </c:catAx>
      <c:valAx>
        <c:axId val="82360576"/>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82359040"/>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2994"/>
          <c:y val="3.5068198442407814E-2"/>
          <c:w val="0.66077269708756614"/>
          <c:h val="0.832702353738040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lgn="ctr">
                  <a:defRPr lang="en-US" sz="1797"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51.82</c:v>
                </c:pt>
                <c:pt idx="1">
                  <c:v>53</c:v>
                </c:pt>
                <c:pt idx="2">
                  <c:v>51.41</c:v>
                </c:pt>
              </c:numCache>
            </c:numRef>
          </c:val>
          <c:extLst>
            <c:ext xmlns:c16="http://schemas.microsoft.com/office/drawing/2014/chart" uri="{C3380CC4-5D6E-409C-BE32-E72D297353CC}">
              <c16:uniqueId val="{00000000-6CB7-4C72-8F1D-DE214BFAB734}"/>
            </c:ext>
          </c:extLst>
        </c:ser>
        <c:ser>
          <c:idx val="1"/>
          <c:order val="1"/>
          <c:tx>
            <c:strRef>
              <c:f>Sheet1!$C$1</c:f>
              <c:strCache>
                <c:ptCount val="1"/>
                <c:pt idx="0">
                  <c:v>Comparison Group</c:v>
                </c:pt>
              </c:strCache>
            </c:strRef>
          </c:tx>
          <c:spPr>
            <a:solidFill>
              <a:srgbClr val="FFA953"/>
            </a:solidFill>
            <a:ln w="3175">
              <a:solidFill>
                <a:schemeClr val="accent1">
                  <a:alpha val="50000"/>
                </a:schemeClr>
              </a:solidFill>
            </a:ln>
          </c:spPr>
          <c:invertIfNegative val="0"/>
          <c:dLbls>
            <c:spPr>
              <a:noFill/>
              <a:ln>
                <a:noFill/>
              </a:ln>
              <a:effectLst/>
            </c:spPr>
            <c:txPr>
              <a:bodyPr/>
              <a:lstStyle/>
              <a:p>
                <a:pPr algn="ctr">
                  <a:defRPr lang="en-US" sz="1797"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51.14</c:v>
                </c:pt>
                <c:pt idx="1">
                  <c:v>51.16</c:v>
                </c:pt>
                <c:pt idx="2">
                  <c:v>51.13</c:v>
                </c:pt>
              </c:numCache>
            </c:numRef>
          </c:val>
          <c:extLst>
            <c:ext xmlns:c16="http://schemas.microsoft.com/office/drawing/2014/chart" uri="{C3380CC4-5D6E-409C-BE32-E72D297353CC}">
              <c16:uniqueId val="{00000001-6CB7-4C72-8F1D-DE214BFAB734}"/>
            </c:ext>
          </c:extLst>
        </c:ser>
        <c:dLbls>
          <c:showLegendKey val="0"/>
          <c:showVal val="1"/>
          <c:showCatName val="0"/>
          <c:showSerName val="0"/>
          <c:showPercent val="0"/>
          <c:showBubbleSize val="0"/>
        </c:dLbls>
        <c:gapWidth val="50"/>
        <c:overlap val="-6"/>
        <c:axId val="82467840"/>
        <c:axId val="82473728"/>
      </c:barChart>
      <c:catAx>
        <c:axId val="82467840"/>
        <c:scaling>
          <c:orientation val="minMax"/>
        </c:scaling>
        <c:delete val="0"/>
        <c:axPos val="b"/>
        <c:numFmt formatCode="General" sourceLinked="1"/>
        <c:majorTickMark val="none"/>
        <c:minorTickMark val="none"/>
        <c:tickLblPos val="nextTo"/>
        <c:txPr>
          <a:bodyPr/>
          <a:lstStyle/>
          <a:p>
            <a:pPr>
              <a:defRPr sz="1600">
                <a:solidFill>
                  <a:schemeClr val="tx2"/>
                </a:solidFill>
              </a:defRPr>
            </a:pPr>
            <a:endParaRPr lang="en-US"/>
          </a:p>
        </c:txPr>
        <c:crossAx val="82473728"/>
        <c:crosses val="autoZero"/>
        <c:auto val="1"/>
        <c:lblAlgn val="ctr"/>
        <c:lblOffset val="100"/>
        <c:noMultiLvlLbl val="0"/>
      </c:catAx>
      <c:valAx>
        <c:axId val="82473728"/>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82467840"/>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5097"/>
          <c:y val="2.0881707968322651E-2"/>
        </c:manualLayout>
      </c:layout>
      <c:overlay val="0"/>
    </c:title>
    <c:autoTitleDeleted val="0"/>
    <c:plotArea>
      <c:layout>
        <c:manualLayout>
          <c:layoutTarget val="inner"/>
          <c:xMode val="edge"/>
          <c:yMode val="edge"/>
          <c:x val="0.11149032992036405"/>
          <c:y val="0.12529002320185612"/>
          <c:w val="0.85324232081911267"/>
          <c:h val="0.75406032482598606"/>
        </c:manualLayout>
      </c:layout>
      <c:barChart>
        <c:barDir val="bar"/>
        <c:grouping val="clustered"/>
        <c:varyColors val="0"/>
        <c:dLbls>
          <c:showLegendKey val="0"/>
          <c:showVal val="0"/>
          <c:showCatName val="0"/>
          <c:showSerName val="0"/>
          <c:showPercent val="0"/>
          <c:showBubbleSize val="0"/>
        </c:dLbls>
        <c:gapWidth val="50"/>
        <c:axId val="82736640"/>
        <c:axId val="82777600"/>
      </c:barChart>
      <c:catAx>
        <c:axId val="82736640"/>
        <c:scaling>
          <c:orientation val="minMax"/>
        </c:scaling>
        <c:delete val="0"/>
        <c:axPos val="l"/>
        <c:majorTickMark val="none"/>
        <c:minorTickMark val="none"/>
        <c:tickLblPos val="nextTo"/>
        <c:txPr>
          <a:bodyPr rot="0" vert="horz"/>
          <a:lstStyle/>
          <a:p>
            <a:pPr>
              <a:defRPr/>
            </a:pPr>
            <a:endParaRPr lang="en-US"/>
          </a:p>
        </c:txPr>
        <c:crossAx val="82777600"/>
        <c:crosses val="autoZero"/>
        <c:auto val="1"/>
        <c:lblAlgn val="ctr"/>
        <c:lblOffset val="100"/>
        <c:tickLblSkip val="1"/>
        <c:tickMarkSkip val="1"/>
        <c:noMultiLvlLbl val="0"/>
      </c:catAx>
      <c:valAx>
        <c:axId val="82777600"/>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82736640"/>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169"/>
          <c:y val="6.5770679874693122E-2"/>
          <c:w val="0.75043421916011233"/>
          <c:h val="0.73207410597112854"/>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spPr>
              <a:noFill/>
              <a:ln>
                <a:noFill/>
              </a:ln>
              <a:effectLst/>
            </c:spPr>
            <c:txPr>
              <a:bodyPr/>
              <a:lstStyle/>
              <a:p>
                <a:pPr algn="ctr">
                  <a:defRPr lang="en-US"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50.24</c:v>
                </c:pt>
                <c:pt idx="1">
                  <c:v>52.49</c:v>
                </c:pt>
                <c:pt idx="2">
                  <c:v>49.47</c:v>
                </c:pt>
              </c:numCache>
            </c:numRef>
          </c:val>
          <c:extLst>
            <c:ext xmlns:c16="http://schemas.microsoft.com/office/drawing/2014/chart" uri="{C3380CC4-5D6E-409C-BE32-E72D297353CC}">
              <c16:uniqueId val="{00000000-25F4-4686-B4F7-DF797D65C4DC}"/>
            </c:ext>
          </c:extLst>
        </c:ser>
        <c:ser>
          <c:idx val="1"/>
          <c:order val="1"/>
          <c:tx>
            <c:strRef>
              <c:f>Sheet1!$C$1</c:f>
              <c:strCache>
                <c:ptCount val="1"/>
                <c:pt idx="0">
                  <c:v>Comparison Group</c:v>
                </c:pt>
              </c:strCache>
            </c:strRef>
          </c:tx>
          <c:spPr>
            <a:solidFill>
              <a:srgbClr val="FFA953"/>
            </a:solidFill>
            <a:ln w="3175">
              <a:solidFill>
                <a:srgbClr val="7680AC">
                  <a:alpha val="50000"/>
                </a:srgbClr>
              </a:solidFill>
            </a:ln>
            <a:effectLst/>
          </c:spPr>
          <c:invertIfNegative val="0"/>
          <c:dLbls>
            <c:spPr>
              <a:noFill/>
              <a:ln>
                <a:noFill/>
              </a:ln>
              <a:effectLst/>
            </c:spPr>
            <c:txPr>
              <a:bodyPr/>
              <a:lstStyle/>
              <a:p>
                <a:pPr algn="ctr">
                  <a:defRPr lang="en-US"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49.98</c:v>
                </c:pt>
                <c:pt idx="1">
                  <c:v>50.39</c:v>
                </c:pt>
                <c:pt idx="2">
                  <c:v>49.69</c:v>
                </c:pt>
              </c:numCache>
            </c:numRef>
          </c:val>
          <c:extLst>
            <c:ext xmlns:c16="http://schemas.microsoft.com/office/drawing/2014/chart" uri="{C3380CC4-5D6E-409C-BE32-E72D297353CC}">
              <c16:uniqueId val="{00000001-25F4-4686-B4F7-DF797D65C4DC}"/>
            </c:ext>
          </c:extLst>
        </c:ser>
        <c:dLbls>
          <c:showLegendKey val="0"/>
          <c:showVal val="1"/>
          <c:showCatName val="0"/>
          <c:showSerName val="0"/>
          <c:showPercent val="0"/>
          <c:showBubbleSize val="0"/>
        </c:dLbls>
        <c:gapWidth val="49"/>
        <c:overlap val="-6"/>
        <c:axId val="82831232"/>
        <c:axId val="82832768"/>
      </c:barChart>
      <c:catAx>
        <c:axId val="82831232"/>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82832768"/>
        <c:crosses val="autoZero"/>
        <c:auto val="1"/>
        <c:lblAlgn val="ctr"/>
        <c:lblOffset val="100"/>
        <c:noMultiLvlLbl val="0"/>
      </c:catAx>
      <c:valAx>
        <c:axId val="82832768"/>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82831232"/>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layout/>
      <c:overlay val="0"/>
      <c:txPr>
        <a:bodyPr/>
        <a:lstStyle/>
        <a:p>
          <a:pPr>
            <a:defRPr sz="1200" b="1" baseline="0">
              <a:solidFill>
                <a:srgbClr val="002060"/>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5097"/>
          <c:y val="2.0881707968322651E-2"/>
        </c:manualLayout>
      </c:layout>
      <c:overlay val="0"/>
    </c:title>
    <c:autoTitleDeleted val="0"/>
    <c:plotArea>
      <c:layout>
        <c:manualLayout>
          <c:layoutTarget val="inner"/>
          <c:xMode val="edge"/>
          <c:yMode val="edge"/>
          <c:x val="0.11149032992036405"/>
          <c:y val="0.12529002320185612"/>
          <c:w val="0.85324232081911267"/>
          <c:h val="0.75406032482598606"/>
        </c:manualLayout>
      </c:layout>
      <c:barChart>
        <c:barDir val="bar"/>
        <c:grouping val="clustered"/>
        <c:varyColors val="0"/>
        <c:dLbls>
          <c:showLegendKey val="0"/>
          <c:showVal val="0"/>
          <c:showCatName val="0"/>
          <c:showSerName val="0"/>
          <c:showPercent val="0"/>
          <c:showBubbleSize val="0"/>
        </c:dLbls>
        <c:gapWidth val="50"/>
        <c:axId val="82864000"/>
        <c:axId val="82865536"/>
      </c:barChart>
      <c:catAx>
        <c:axId val="82864000"/>
        <c:scaling>
          <c:orientation val="minMax"/>
        </c:scaling>
        <c:delete val="0"/>
        <c:axPos val="l"/>
        <c:majorTickMark val="none"/>
        <c:minorTickMark val="none"/>
        <c:tickLblPos val="nextTo"/>
        <c:txPr>
          <a:bodyPr rot="0" vert="horz"/>
          <a:lstStyle/>
          <a:p>
            <a:pPr>
              <a:defRPr/>
            </a:pPr>
            <a:endParaRPr lang="en-US"/>
          </a:p>
        </c:txPr>
        <c:crossAx val="82865536"/>
        <c:crosses val="autoZero"/>
        <c:auto val="1"/>
        <c:lblAlgn val="ctr"/>
        <c:lblOffset val="100"/>
        <c:tickLblSkip val="1"/>
        <c:tickMarkSkip val="1"/>
        <c:noMultiLvlLbl val="0"/>
      </c:catAx>
      <c:valAx>
        <c:axId val="82865536"/>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82864000"/>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85E-2"/>
          <c:y val="0.1084454970472441"/>
          <c:w val="0.76293421916011595"/>
          <c:h val="0.699816067913385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defRPr sz="1797" b="1">
                    <a:solidFill>
                      <a:schemeClr val="tx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48.67</c:v>
                </c:pt>
                <c:pt idx="1">
                  <c:v>51.21</c:v>
                </c:pt>
                <c:pt idx="2">
                  <c:v>47.8</c:v>
                </c:pt>
              </c:numCache>
            </c:numRef>
          </c:val>
          <c:extLst>
            <c:ext xmlns:c16="http://schemas.microsoft.com/office/drawing/2014/chart" uri="{C3380CC4-5D6E-409C-BE32-E72D297353CC}">
              <c16:uniqueId val="{00000000-821F-4555-A95A-A3BFF6E6A12F}"/>
            </c:ext>
          </c:extLst>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spPr>
              <a:noFill/>
              <a:ln>
                <a:noFill/>
              </a:ln>
              <a:effectLst/>
            </c:spPr>
            <c:txPr>
              <a:bodyPr/>
              <a:lstStyle/>
              <a:p>
                <a:pPr>
                  <a:defRPr sz="1797" b="1">
                    <a:solidFill>
                      <a:schemeClr val="tx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49.36</c:v>
                </c:pt>
                <c:pt idx="1">
                  <c:v>51.05</c:v>
                </c:pt>
                <c:pt idx="2">
                  <c:v>48.13</c:v>
                </c:pt>
              </c:numCache>
            </c:numRef>
          </c:val>
          <c:extLst>
            <c:ext xmlns:c16="http://schemas.microsoft.com/office/drawing/2014/chart" uri="{C3380CC4-5D6E-409C-BE32-E72D297353CC}">
              <c16:uniqueId val="{00000001-821F-4555-A95A-A3BFF6E6A12F}"/>
            </c:ext>
          </c:extLst>
        </c:ser>
        <c:dLbls>
          <c:showLegendKey val="0"/>
          <c:showVal val="1"/>
          <c:showCatName val="0"/>
          <c:showSerName val="0"/>
          <c:showPercent val="0"/>
          <c:showBubbleSize val="0"/>
        </c:dLbls>
        <c:gapWidth val="50"/>
        <c:overlap val="-6"/>
        <c:axId val="83059072"/>
        <c:axId val="83060608"/>
      </c:barChart>
      <c:catAx>
        <c:axId val="83059072"/>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83060608"/>
        <c:crosses val="autoZero"/>
        <c:auto val="1"/>
        <c:lblAlgn val="ctr"/>
        <c:lblOffset val="100"/>
        <c:noMultiLvlLbl val="0"/>
      </c:catAx>
      <c:valAx>
        <c:axId val="83060608"/>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83059072"/>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layout/>
      <c:overlay val="0"/>
      <c:txPr>
        <a:bodyPr/>
        <a:lstStyle/>
        <a:p>
          <a:pPr>
            <a:defRPr sz="1200" b="0" baseline="0"/>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879E-2"/>
        </c:manualLayout>
      </c:layout>
      <c:overlay val="0"/>
    </c:title>
    <c:autoTitleDeleted val="0"/>
    <c:plotArea>
      <c:layout>
        <c:manualLayout>
          <c:layoutTarget val="inner"/>
          <c:xMode val="edge"/>
          <c:yMode val="edge"/>
          <c:x val="2.7142619505000052E-2"/>
          <c:y val="0.17364545056867894"/>
          <c:w val="0.78738281387750131"/>
          <c:h val="0.48348490813649003"/>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56"/>
          <c:y val="0.71514025103297763"/>
          <c:w val="0.65155887717425165"/>
          <c:h val="0.17472872326602729"/>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727E-2"/>
          <c:y val="9.1665348762100946E-2"/>
          <c:w val="0.5654202294808256"/>
          <c:h val="0.78623973983450091"/>
        </c:manualLayout>
      </c:layout>
      <c:barChart>
        <c:barDir val="col"/>
        <c:grouping val="clustered"/>
        <c:varyColors val="0"/>
        <c:ser>
          <c:idx val="2"/>
          <c:order val="0"/>
          <c:spPr>
            <a:solidFill>
              <a:schemeClr val="accent1"/>
            </a:solidFill>
            <a:ln w="3175">
              <a:solidFill>
                <a:schemeClr val="accent1"/>
              </a:solidFill>
            </a:ln>
          </c:spPr>
          <c:invertIfNegative val="0"/>
          <c:dLbls>
            <c:spPr>
              <a:noFill/>
              <a:ln>
                <a:noFill/>
              </a:ln>
              <a:effectLst/>
            </c:spPr>
            <c:txPr>
              <a:bodyPr/>
              <a:lstStyle/>
              <a:p>
                <a:pPr>
                  <a:defRPr sz="18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50.46</c:v>
                </c:pt>
                <c:pt idx="1">
                  <c:v>50.98</c:v>
                </c:pt>
                <c:pt idx="2">
                  <c:v>50.28</c:v>
                </c:pt>
              </c:numCache>
            </c:numRef>
          </c:val>
          <c:extLst>
            <c:ext xmlns:c16="http://schemas.microsoft.com/office/drawing/2014/chart" uri="{C3380CC4-5D6E-409C-BE32-E72D297353CC}">
              <c16:uniqueId val="{00000000-40A2-4A55-9AD8-A64B94B1A8F9}"/>
            </c:ext>
          </c:extLst>
        </c:ser>
        <c:ser>
          <c:idx val="0"/>
          <c:order val="1"/>
          <c:spPr>
            <a:solidFill>
              <a:srgbClr val="FFA953"/>
            </a:solidFill>
            <a:ln w="3175">
              <a:solidFill>
                <a:srgbClr val="7680AC">
                  <a:alpha val="50000"/>
                </a:srgbClr>
              </a:solidFill>
            </a:ln>
          </c:spPr>
          <c:invertIfNegative val="0"/>
          <c:dLbls>
            <c:spPr>
              <a:noFill/>
              <a:ln>
                <a:noFill/>
              </a:ln>
              <a:effectLst/>
            </c:spPr>
            <c:txPr>
              <a:bodyPr/>
              <a:lstStyle/>
              <a:p>
                <a:pPr>
                  <a:defRPr sz="18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50.86</c:v>
                </c:pt>
                <c:pt idx="1">
                  <c:v>49.75</c:v>
                </c:pt>
                <c:pt idx="2">
                  <c:v>51.66</c:v>
                </c:pt>
              </c:numCache>
            </c:numRef>
          </c:val>
          <c:extLst>
            <c:ext xmlns:c16="http://schemas.microsoft.com/office/drawing/2014/chart" uri="{C3380CC4-5D6E-409C-BE32-E72D297353CC}">
              <c16:uniqueId val="{00000001-40A2-4A55-9AD8-A64B94B1A8F9}"/>
            </c:ext>
          </c:extLst>
        </c:ser>
        <c:dLbls>
          <c:showLegendKey val="0"/>
          <c:showVal val="1"/>
          <c:showCatName val="0"/>
          <c:showSerName val="0"/>
          <c:showPercent val="0"/>
          <c:showBubbleSize val="0"/>
        </c:dLbls>
        <c:gapWidth val="50"/>
        <c:overlap val="-6"/>
        <c:axId val="82738560"/>
        <c:axId val="82893824"/>
      </c:barChart>
      <c:catAx>
        <c:axId val="82738560"/>
        <c:scaling>
          <c:orientation val="minMax"/>
        </c:scaling>
        <c:delete val="0"/>
        <c:axPos val="b"/>
        <c:numFmt formatCode="General" sourceLinked="1"/>
        <c:majorTickMark val="none"/>
        <c:minorTickMark val="none"/>
        <c:tickLblPos val="nextTo"/>
        <c:txPr>
          <a:bodyPr rot="0" vert="horz"/>
          <a:lstStyle/>
          <a:p>
            <a:pPr>
              <a:defRPr sz="1600">
                <a:solidFill>
                  <a:schemeClr val="tx2"/>
                </a:solidFill>
              </a:defRPr>
            </a:pPr>
            <a:endParaRPr lang="en-US"/>
          </a:p>
        </c:txPr>
        <c:crossAx val="82893824"/>
        <c:crosses val="autoZero"/>
        <c:auto val="1"/>
        <c:lblAlgn val="ctr"/>
        <c:lblOffset val="100"/>
        <c:tickLblSkip val="1"/>
        <c:tickMarkSkip val="1"/>
        <c:noMultiLvlLbl val="0"/>
      </c:catAx>
      <c:valAx>
        <c:axId val="82893824"/>
        <c:scaling>
          <c:orientation val="minMax"/>
          <c:max val="60"/>
          <c:min val="4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2738560"/>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Occasionally</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0-5ECC-4D8C-9A34-B417872A655D}"/>
              </c:ext>
            </c:extLst>
          </c:dPt>
          <c:dPt>
            <c:idx val="1"/>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1-5ECC-4D8C-9A34-B417872A655D}"/>
              </c:ext>
            </c:extLst>
          </c:dPt>
          <c:dPt>
            <c:idx val="2"/>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2-5ECC-4D8C-9A34-B417872A655D}"/>
              </c:ext>
            </c:extLst>
          </c:dPt>
          <c:dPt>
            <c:idx val="3"/>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3-5ECC-4D8C-9A34-B417872A655D}"/>
              </c:ext>
            </c:extLst>
          </c:dPt>
          <c:dPt>
            <c:idx val="4"/>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4-5ECC-4D8C-9A34-B417872A655D}"/>
              </c:ext>
            </c:extLst>
          </c:dPt>
          <c:dPt>
            <c:idx val="5"/>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5-5ECC-4D8C-9A34-B417872A655D}"/>
              </c:ext>
            </c:extLst>
          </c:dPt>
          <c:dPt>
            <c:idx val="6"/>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6-5ECC-4D8C-9A34-B417872A655D}"/>
              </c:ext>
            </c:extLst>
          </c:dPt>
          <c:dPt>
            <c:idx val="7"/>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7-5ECC-4D8C-9A34-B417872A655D}"/>
              </c:ext>
            </c:extLst>
          </c:dPt>
          <c:dLbls>
            <c:numFmt formatCode="0.0%" sourceLinked="0"/>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0.60899999999999999</c:v>
                </c:pt>
                <c:pt idx="1">
                  <c:v>0.56699999999999995</c:v>
                </c:pt>
                <c:pt idx="2">
                  <c:v>0.46400000000000002</c:v>
                </c:pt>
                <c:pt idx="3">
                  <c:v>0.376</c:v>
                </c:pt>
              </c:numCache>
            </c:numRef>
          </c:val>
          <c:extLst>
            <c:ext xmlns:c16="http://schemas.microsoft.com/office/drawing/2014/chart" uri="{C3380CC4-5D6E-409C-BE32-E72D297353CC}">
              <c16:uniqueId val="{00000008-5ECC-4D8C-9A34-B417872A655D}"/>
            </c:ext>
          </c:extLst>
        </c:ser>
        <c:ser>
          <c:idx val="1"/>
          <c:order val="1"/>
          <c:tx>
            <c:strRef>
              <c:f>Sheet1!$D$1</c:f>
              <c:strCache>
                <c:ptCount val="1"/>
                <c:pt idx="0">
                  <c:v>Frequently</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9-5ECC-4D8C-9A34-B417872A655D}"/>
              </c:ext>
            </c:extLst>
          </c:dPt>
          <c:dPt>
            <c:idx val="1"/>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A-5ECC-4D8C-9A34-B417872A655D}"/>
              </c:ext>
            </c:extLst>
          </c:dPt>
          <c:dPt>
            <c:idx val="2"/>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B-5ECC-4D8C-9A34-B417872A655D}"/>
              </c:ext>
            </c:extLst>
          </c:dPt>
          <c:dPt>
            <c:idx val="3"/>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C-5ECC-4D8C-9A34-B417872A655D}"/>
              </c:ext>
            </c:extLst>
          </c:dPt>
          <c:dPt>
            <c:idx val="4"/>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D-5ECC-4D8C-9A34-B417872A655D}"/>
              </c:ext>
            </c:extLst>
          </c:dPt>
          <c:dPt>
            <c:idx val="5"/>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E-5ECC-4D8C-9A34-B417872A655D}"/>
              </c:ext>
            </c:extLst>
          </c:dPt>
          <c:dPt>
            <c:idx val="6"/>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F-5ECC-4D8C-9A34-B417872A655D}"/>
              </c:ext>
            </c:extLst>
          </c:dPt>
          <c:dPt>
            <c:idx val="7"/>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10-5ECC-4D8C-9A34-B417872A655D}"/>
              </c:ext>
            </c:extLst>
          </c:dPt>
          <c:dLbls>
            <c:numFmt formatCode="0.0%" sourceLinked="0"/>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0.33300000000000002</c:v>
                </c:pt>
                <c:pt idx="1">
                  <c:v>0.35099999999999998</c:v>
                </c:pt>
                <c:pt idx="2">
                  <c:v>6.3E-2</c:v>
                </c:pt>
                <c:pt idx="3">
                  <c:v>7.2999999999999995E-2</c:v>
                </c:pt>
              </c:numCache>
            </c:numRef>
          </c:val>
          <c:extLst>
            <c:ext xmlns:c16="http://schemas.microsoft.com/office/drawing/2014/chart" uri="{C3380CC4-5D6E-409C-BE32-E72D297353CC}">
              <c16:uniqueId val="{00000011-5ECC-4D8C-9A34-B417872A655D}"/>
            </c:ext>
          </c:extLst>
        </c:ser>
        <c:dLbls>
          <c:showLegendKey val="0"/>
          <c:showVal val="0"/>
          <c:showCatName val="0"/>
          <c:showSerName val="0"/>
          <c:showPercent val="0"/>
          <c:showBubbleSize val="0"/>
        </c:dLbls>
        <c:gapWidth val="74"/>
        <c:overlap val="100"/>
        <c:axId val="85158144"/>
        <c:axId val="85159936"/>
      </c:barChart>
      <c:catAx>
        <c:axId val="85158144"/>
        <c:scaling>
          <c:orientation val="minMax"/>
        </c:scaling>
        <c:delete val="0"/>
        <c:axPos val="b"/>
        <c:majorGridlines/>
        <c:numFmt formatCode="General" sourceLinked="0"/>
        <c:majorTickMark val="none"/>
        <c:minorTickMark val="none"/>
        <c:tickLblPos val="none"/>
        <c:crossAx val="85159936"/>
        <c:crosses val="autoZero"/>
        <c:auto val="1"/>
        <c:lblAlgn val="ctr"/>
        <c:lblOffset val="100"/>
        <c:tickLblSkip val="2"/>
        <c:tickMarkSkip val="2"/>
        <c:noMultiLvlLbl val="0"/>
      </c:catAx>
      <c:valAx>
        <c:axId val="85159936"/>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515814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extLst>
              <c:ext xmlns:c16="http://schemas.microsoft.com/office/drawing/2014/chart" uri="{C3380CC4-5D6E-409C-BE32-E72D297353CC}">
                <c16:uniqueId val="{00000000-F282-4B4C-AFFA-E4251DE14F13}"/>
              </c:ext>
            </c:extLst>
          </c:dPt>
          <c:dPt>
            <c:idx val="1"/>
            <c:invertIfNegative val="0"/>
            <c:bubble3D val="0"/>
            <c:spPr>
              <a:solidFill>
                <a:srgbClr val="FFA953"/>
              </a:solidFill>
              <a:ln w="3175" cap="flat">
                <a:solidFill>
                  <a:srgbClr val="7680AC">
                    <a:alpha val="50000"/>
                  </a:srgbClr>
                </a:solidFill>
              </a:ln>
              <a:effectLst/>
            </c:spPr>
            <c:extLst>
              <c:ext xmlns:c16="http://schemas.microsoft.com/office/drawing/2014/chart" uri="{C3380CC4-5D6E-409C-BE32-E72D297353CC}">
                <c16:uniqueId val="{00000001-F282-4B4C-AFFA-E4251DE14F13}"/>
              </c:ext>
            </c:extLst>
          </c:dPt>
          <c:dPt>
            <c:idx val="2"/>
            <c:invertIfNegative val="0"/>
            <c:bubble3D val="0"/>
            <c:spPr>
              <a:solidFill>
                <a:schemeClr val="accent1"/>
              </a:solidFill>
              <a:ln w="3175" cap="flat">
                <a:solidFill>
                  <a:srgbClr val="7680AC">
                    <a:alpha val="50000"/>
                  </a:srgbClr>
                </a:solidFill>
              </a:ln>
              <a:effectLst/>
            </c:spPr>
            <c:extLst>
              <c:ext xmlns:c16="http://schemas.microsoft.com/office/drawing/2014/chart" uri="{C3380CC4-5D6E-409C-BE32-E72D297353CC}">
                <c16:uniqueId val="{00000002-F282-4B4C-AFFA-E4251DE14F13}"/>
              </c:ext>
            </c:extLst>
          </c:dPt>
          <c:dPt>
            <c:idx val="3"/>
            <c:invertIfNegative val="0"/>
            <c:bubble3D val="0"/>
            <c:spPr>
              <a:solidFill>
                <a:srgbClr val="FFA953"/>
              </a:solidFill>
              <a:ln w="3175" cap="flat">
                <a:solidFill>
                  <a:srgbClr val="7680AC">
                    <a:alpha val="50000"/>
                  </a:srgbClr>
                </a:solidFill>
              </a:ln>
              <a:effectLst/>
            </c:spPr>
            <c:extLst>
              <c:ext xmlns:c16="http://schemas.microsoft.com/office/drawing/2014/chart" uri="{C3380CC4-5D6E-409C-BE32-E72D297353CC}">
                <c16:uniqueId val="{00000003-F282-4B4C-AFFA-E4251DE14F13}"/>
              </c:ext>
            </c:extLst>
          </c:dPt>
          <c:dPt>
            <c:idx val="4"/>
            <c:invertIfNegative val="0"/>
            <c:bubble3D val="0"/>
            <c:spPr>
              <a:solidFill>
                <a:schemeClr val="accent1"/>
              </a:solidFill>
              <a:ln w="3175" cap="flat">
                <a:solidFill>
                  <a:srgbClr val="7680AC">
                    <a:alpha val="50000"/>
                  </a:srgbClr>
                </a:solidFill>
              </a:ln>
              <a:effectLst/>
            </c:spPr>
            <c:extLst>
              <c:ext xmlns:c16="http://schemas.microsoft.com/office/drawing/2014/chart" uri="{C3380CC4-5D6E-409C-BE32-E72D297353CC}">
                <c16:uniqueId val="{00000004-F282-4B4C-AFFA-E4251DE14F13}"/>
              </c:ext>
            </c:extLst>
          </c:dPt>
          <c:dPt>
            <c:idx val="5"/>
            <c:invertIfNegative val="0"/>
            <c:bubble3D val="0"/>
            <c:spPr>
              <a:solidFill>
                <a:srgbClr val="FFA953"/>
              </a:solidFill>
              <a:ln w="3175" cap="flat">
                <a:solidFill>
                  <a:srgbClr val="7680AC">
                    <a:alpha val="50000"/>
                  </a:srgbClr>
                </a:solidFill>
              </a:ln>
              <a:effectLst/>
            </c:spPr>
            <c:extLst>
              <c:ext xmlns:c16="http://schemas.microsoft.com/office/drawing/2014/chart" uri="{C3380CC4-5D6E-409C-BE32-E72D297353CC}">
                <c16:uniqueId val="{00000005-F282-4B4C-AFFA-E4251DE14F13}"/>
              </c:ext>
            </c:extLst>
          </c:dPt>
          <c:dLbls>
            <c:numFmt formatCode="0.0%" sourceLinked="0"/>
            <c:spPr>
              <a:noFill/>
              <a:ln>
                <a:noFill/>
              </a:ln>
              <a:effectLst/>
            </c:spPr>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0.48699999999999999</c:v>
                </c:pt>
                <c:pt idx="1">
                  <c:v>0.53500000000000003</c:v>
                </c:pt>
                <c:pt idx="2">
                  <c:v>0.42899999999999999</c:v>
                </c:pt>
                <c:pt idx="3">
                  <c:v>0.46899999999999997</c:v>
                </c:pt>
                <c:pt idx="4">
                  <c:v>0.185</c:v>
                </c:pt>
                <c:pt idx="5">
                  <c:v>0.217</c:v>
                </c:pt>
              </c:numCache>
            </c:numRef>
          </c:val>
          <c:extLst>
            <c:ext xmlns:c16="http://schemas.microsoft.com/office/drawing/2014/chart" uri="{C3380CC4-5D6E-409C-BE32-E72D297353CC}">
              <c16:uniqueId val="{00000006-F282-4B4C-AFFA-E4251DE14F13}"/>
            </c:ext>
          </c:extLst>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7-F282-4B4C-AFFA-E4251DE14F13}"/>
              </c:ext>
            </c:extLst>
          </c:dPt>
          <c:dPt>
            <c:idx val="1"/>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8-F282-4B4C-AFFA-E4251DE14F13}"/>
              </c:ext>
            </c:extLst>
          </c:dPt>
          <c:dPt>
            <c:idx val="2"/>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9-F282-4B4C-AFFA-E4251DE14F13}"/>
              </c:ext>
            </c:extLst>
          </c:dPt>
          <c:dPt>
            <c:idx val="3"/>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A-F282-4B4C-AFFA-E4251DE14F13}"/>
              </c:ext>
            </c:extLst>
          </c:dPt>
          <c:dPt>
            <c:idx val="4"/>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B-F282-4B4C-AFFA-E4251DE14F13}"/>
              </c:ext>
            </c:extLst>
          </c:dPt>
          <c:dPt>
            <c:idx val="5"/>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C-F282-4B4C-AFFA-E4251DE14F13}"/>
              </c:ext>
            </c:extLst>
          </c:dPt>
          <c:dLbls>
            <c:numFmt formatCode="0.0%" sourceLinked="0"/>
            <c:spPr>
              <a:noFill/>
              <a:ln>
                <a:noFill/>
              </a:ln>
              <a:effectLst/>
            </c:spPr>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0.254</c:v>
                </c:pt>
                <c:pt idx="1">
                  <c:v>0.245</c:v>
                </c:pt>
                <c:pt idx="2">
                  <c:v>0.30199999999999999</c:v>
                </c:pt>
                <c:pt idx="3">
                  <c:v>0.222</c:v>
                </c:pt>
                <c:pt idx="4">
                  <c:v>0.106</c:v>
                </c:pt>
                <c:pt idx="5">
                  <c:v>0.113</c:v>
                </c:pt>
              </c:numCache>
            </c:numRef>
          </c:val>
          <c:extLst>
            <c:ext xmlns:c16="http://schemas.microsoft.com/office/drawing/2014/chart" uri="{C3380CC4-5D6E-409C-BE32-E72D297353CC}">
              <c16:uniqueId val="{0000000D-F282-4B4C-AFFA-E4251DE14F13}"/>
            </c:ext>
          </c:extLst>
        </c:ser>
        <c:dLbls>
          <c:showLegendKey val="0"/>
          <c:showVal val="0"/>
          <c:showCatName val="0"/>
          <c:showSerName val="0"/>
          <c:showPercent val="0"/>
          <c:showBubbleSize val="0"/>
        </c:dLbls>
        <c:gapWidth val="58"/>
        <c:overlap val="100"/>
        <c:axId val="85676800"/>
        <c:axId val="85678336"/>
      </c:barChart>
      <c:catAx>
        <c:axId val="85676800"/>
        <c:scaling>
          <c:orientation val="minMax"/>
        </c:scaling>
        <c:delete val="0"/>
        <c:axPos val="b"/>
        <c:majorGridlines/>
        <c:numFmt formatCode="General" sourceLinked="0"/>
        <c:majorTickMark val="none"/>
        <c:minorTickMark val="none"/>
        <c:tickLblPos val="none"/>
        <c:crossAx val="85678336"/>
        <c:crosses val="autoZero"/>
        <c:auto val="1"/>
        <c:lblAlgn val="ctr"/>
        <c:lblOffset val="100"/>
        <c:tickLblSkip val="2"/>
        <c:tickMarkSkip val="2"/>
        <c:noMultiLvlLbl val="0"/>
      </c:catAx>
      <c:valAx>
        <c:axId val="85678336"/>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567680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extLst>
              <c:ext xmlns:c16="http://schemas.microsoft.com/office/drawing/2014/chart" uri="{C3380CC4-5D6E-409C-BE32-E72D297353CC}">
                <c16:uniqueId val="{00000000-8535-4AA1-BC27-3430D241B382}"/>
              </c:ext>
            </c:extLst>
          </c:dPt>
          <c:dPt>
            <c:idx val="1"/>
            <c:invertIfNegative val="0"/>
            <c:bubble3D val="0"/>
            <c:spPr>
              <a:solidFill>
                <a:srgbClr val="FFA953"/>
              </a:solidFill>
              <a:ln w="3175" cap="flat">
                <a:solidFill>
                  <a:srgbClr val="7680AC">
                    <a:alpha val="50000"/>
                  </a:srgbClr>
                </a:solidFill>
              </a:ln>
              <a:effectLst/>
            </c:spPr>
            <c:extLst>
              <c:ext xmlns:c16="http://schemas.microsoft.com/office/drawing/2014/chart" uri="{C3380CC4-5D6E-409C-BE32-E72D297353CC}">
                <c16:uniqueId val="{00000001-8535-4AA1-BC27-3430D241B382}"/>
              </c:ext>
            </c:extLst>
          </c:dPt>
          <c:dPt>
            <c:idx val="2"/>
            <c:invertIfNegative val="0"/>
            <c:bubble3D val="0"/>
            <c:spPr>
              <a:solidFill>
                <a:schemeClr val="accent1"/>
              </a:solidFill>
              <a:ln w="3175" cap="flat">
                <a:solidFill>
                  <a:srgbClr val="7680AC">
                    <a:alpha val="50000"/>
                  </a:srgbClr>
                </a:solidFill>
              </a:ln>
              <a:effectLst/>
            </c:spPr>
            <c:extLst>
              <c:ext xmlns:c16="http://schemas.microsoft.com/office/drawing/2014/chart" uri="{C3380CC4-5D6E-409C-BE32-E72D297353CC}">
                <c16:uniqueId val="{00000002-8535-4AA1-BC27-3430D241B382}"/>
              </c:ext>
            </c:extLst>
          </c:dPt>
          <c:dPt>
            <c:idx val="3"/>
            <c:invertIfNegative val="0"/>
            <c:bubble3D val="0"/>
            <c:spPr>
              <a:solidFill>
                <a:srgbClr val="FFA953"/>
              </a:solidFill>
              <a:ln w="3175" cap="flat">
                <a:solidFill>
                  <a:srgbClr val="7680AC">
                    <a:alpha val="50000"/>
                  </a:srgbClr>
                </a:solidFill>
              </a:ln>
              <a:effectLst/>
            </c:spPr>
            <c:extLst>
              <c:ext xmlns:c16="http://schemas.microsoft.com/office/drawing/2014/chart" uri="{C3380CC4-5D6E-409C-BE32-E72D297353CC}">
                <c16:uniqueId val="{00000003-8535-4AA1-BC27-3430D241B382}"/>
              </c:ext>
            </c:extLst>
          </c:dPt>
          <c:dPt>
            <c:idx val="4"/>
            <c:invertIfNegative val="0"/>
            <c:bubble3D val="0"/>
            <c:spPr>
              <a:solidFill>
                <a:schemeClr val="accent1"/>
              </a:solidFill>
              <a:ln w="3175" cap="flat">
                <a:solidFill>
                  <a:srgbClr val="7680AC">
                    <a:alpha val="50000"/>
                  </a:srgbClr>
                </a:solidFill>
              </a:ln>
              <a:effectLst/>
            </c:spPr>
            <c:extLst>
              <c:ext xmlns:c16="http://schemas.microsoft.com/office/drawing/2014/chart" uri="{C3380CC4-5D6E-409C-BE32-E72D297353CC}">
                <c16:uniqueId val="{00000004-8535-4AA1-BC27-3430D241B382}"/>
              </c:ext>
            </c:extLst>
          </c:dPt>
          <c:dPt>
            <c:idx val="5"/>
            <c:invertIfNegative val="0"/>
            <c:bubble3D val="0"/>
            <c:spPr>
              <a:solidFill>
                <a:srgbClr val="FFA953"/>
              </a:solidFill>
              <a:ln w="3175" cap="flat">
                <a:solidFill>
                  <a:srgbClr val="7680AC">
                    <a:alpha val="50000"/>
                  </a:srgbClr>
                </a:solidFill>
              </a:ln>
              <a:effectLst/>
            </c:spPr>
            <c:extLst>
              <c:ext xmlns:c16="http://schemas.microsoft.com/office/drawing/2014/chart" uri="{C3380CC4-5D6E-409C-BE32-E72D297353CC}">
                <c16:uniqueId val="{00000005-8535-4AA1-BC27-3430D241B382}"/>
              </c:ext>
            </c:extLst>
          </c:dPt>
          <c:dLbls>
            <c:numFmt formatCode="0.0%" sourceLinked="0"/>
            <c:spPr>
              <a:noFill/>
              <a:ln>
                <a:noFill/>
              </a:ln>
              <a:effectLst/>
            </c:spPr>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0.307</c:v>
                </c:pt>
                <c:pt idx="1">
                  <c:v>0.35399999999999998</c:v>
                </c:pt>
                <c:pt idx="2">
                  <c:v>0.23300000000000001</c:v>
                </c:pt>
                <c:pt idx="3">
                  <c:v>0.313</c:v>
                </c:pt>
                <c:pt idx="4">
                  <c:v>0.25900000000000001</c:v>
                </c:pt>
                <c:pt idx="5">
                  <c:v>0.28299999999999997</c:v>
                </c:pt>
              </c:numCache>
            </c:numRef>
          </c:val>
          <c:extLst>
            <c:ext xmlns:c16="http://schemas.microsoft.com/office/drawing/2014/chart" uri="{C3380CC4-5D6E-409C-BE32-E72D297353CC}">
              <c16:uniqueId val="{00000006-8535-4AA1-BC27-3430D241B382}"/>
            </c:ext>
          </c:extLst>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7-8535-4AA1-BC27-3430D241B382}"/>
              </c:ext>
            </c:extLst>
          </c:dPt>
          <c:dPt>
            <c:idx val="1"/>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8-8535-4AA1-BC27-3430D241B382}"/>
              </c:ext>
            </c:extLst>
          </c:dPt>
          <c:dPt>
            <c:idx val="2"/>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9-8535-4AA1-BC27-3430D241B382}"/>
              </c:ext>
            </c:extLst>
          </c:dPt>
          <c:dPt>
            <c:idx val="3"/>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A-8535-4AA1-BC27-3430D241B382}"/>
              </c:ext>
            </c:extLst>
          </c:dPt>
          <c:dPt>
            <c:idx val="4"/>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B-8535-4AA1-BC27-3430D241B382}"/>
              </c:ext>
            </c:extLst>
          </c:dPt>
          <c:dPt>
            <c:idx val="5"/>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C-8535-4AA1-BC27-3430D241B382}"/>
              </c:ext>
            </c:extLst>
          </c:dPt>
          <c:dLbls>
            <c:numFmt formatCode="0.0%" sourceLinked="0"/>
            <c:spPr>
              <a:noFill/>
              <a:ln>
                <a:noFill/>
              </a:ln>
              <a:effectLst/>
            </c:spPr>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0.14299999999999999</c:v>
                </c:pt>
                <c:pt idx="1">
                  <c:v>0.123</c:v>
                </c:pt>
                <c:pt idx="2">
                  <c:v>0.122</c:v>
                </c:pt>
                <c:pt idx="3">
                  <c:v>0.11700000000000001</c:v>
                </c:pt>
                <c:pt idx="4">
                  <c:v>8.5000000000000006E-2</c:v>
                </c:pt>
                <c:pt idx="5">
                  <c:v>0.10199999999999999</c:v>
                </c:pt>
              </c:numCache>
            </c:numRef>
          </c:val>
          <c:extLst>
            <c:ext xmlns:c16="http://schemas.microsoft.com/office/drawing/2014/chart" uri="{C3380CC4-5D6E-409C-BE32-E72D297353CC}">
              <c16:uniqueId val="{0000000D-8535-4AA1-BC27-3430D241B382}"/>
            </c:ext>
          </c:extLst>
        </c:ser>
        <c:dLbls>
          <c:showLegendKey val="0"/>
          <c:showVal val="0"/>
          <c:showCatName val="0"/>
          <c:showSerName val="0"/>
          <c:showPercent val="0"/>
          <c:showBubbleSize val="0"/>
        </c:dLbls>
        <c:gapWidth val="58"/>
        <c:overlap val="100"/>
        <c:axId val="85869696"/>
        <c:axId val="85871232"/>
      </c:barChart>
      <c:catAx>
        <c:axId val="85869696"/>
        <c:scaling>
          <c:orientation val="minMax"/>
        </c:scaling>
        <c:delete val="0"/>
        <c:axPos val="b"/>
        <c:majorGridlines/>
        <c:numFmt formatCode="General" sourceLinked="0"/>
        <c:majorTickMark val="none"/>
        <c:minorTickMark val="none"/>
        <c:tickLblPos val="none"/>
        <c:crossAx val="85871232"/>
        <c:crosses val="autoZero"/>
        <c:auto val="1"/>
        <c:lblAlgn val="ctr"/>
        <c:lblOffset val="100"/>
        <c:tickLblSkip val="2"/>
        <c:tickMarkSkip val="2"/>
        <c:noMultiLvlLbl val="0"/>
      </c:catAx>
      <c:valAx>
        <c:axId val="85871232"/>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8586969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extLst>
              <c:ext xmlns:c16="http://schemas.microsoft.com/office/drawing/2014/chart" uri="{C3380CC4-5D6E-409C-BE32-E72D297353CC}">
                <c16:uniqueId val="{00000000-5577-4EF6-8437-172A53FC28B1}"/>
              </c:ext>
            </c:extLst>
          </c:dPt>
          <c:dPt>
            <c:idx val="1"/>
            <c:invertIfNegative val="0"/>
            <c:bubble3D val="0"/>
            <c:spPr>
              <a:solidFill>
                <a:srgbClr val="FFA953"/>
              </a:solidFill>
              <a:ln w="3175" cap="flat">
                <a:solidFill>
                  <a:srgbClr val="7680AC">
                    <a:alpha val="50000"/>
                  </a:srgbClr>
                </a:solidFill>
              </a:ln>
              <a:effectLst/>
            </c:spPr>
            <c:extLst>
              <c:ext xmlns:c16="http://schemas.microsoft.com/office/drawing/2014/chart" uri="{C3380CC4-5D6E-409C-BE32-E72D297353CC}">
                <c16:uniqueId val="{00000001-5577-4EF6-8437-172A53FC28B1}"/>
              </c:ext>
            </c:extLst>
          </c:dPt>
          <c:dPt>
            <c:idx val="2"/>
            <c:invertIfNegative val="0"/>
            <c:bubble3D val="0"/>
            <c:spPr>
              <a:solidFill>
                <a:schemeClr val="accent1"/>
              </a:solidFill>
              <a:ln w="3175" cap="flat">
                <a:solidFill>
                  <a:srgbClr val="7680AC">
                    <a:alpha val="50000"/>
                  </a:srgbClr>
                </a:solidFill>
              </a:ln>
              <a:effectLst/>
            </c:spPr>
            <c:extLst>
              <c:ext xmlns:c16="http://schemas.microsoft.com/office/drawing/2014/chart" uri="{C3380CC4-5D6E-409C-BE32-E72D297353CC}">
                <c16:uniqueId val="{00000002-5577-4EF6-8437-172A53FC28B1}"/>
              </c:ext>
            </c:extLst>
          </c:dPt>
          <c:dPt>
            <c:idx val="3"/>
            <c:invertIfNegative val="0"/>
            <c:bubble3D val="0"/>
            <c:spPr>
              <a:solidFill>
                <a:srgbClr val="FFA953"/>
              </a:solidFill>
              <a:ln w="3175" cap="flat">
                <a:solidFill>
                  <a:srgbClr val="7680AC">
                    <a:alpha val="50000"/>
                  </a:srgbClr>
                </a:solidFill>
              </a:ln>
              <a:effectLst/>
            </c:spPr>
            <c:extLst>
              <c:ext xmlns:c16="http://schemas.microsoft.com/office/drawing/2014/chart" uri="{C3380CC4-5D6E-409C-BE32-E72D297353CC}">
                <c16:uniqueId val="{00000003-5577-4EF6-8437-172A53FC28B1}"/>
              </c:ext>
            </c:extLst>
          </c:dPt>
          <c:dLbls>
            <c:numFmt formatCode="0.0%" sourceLinked="0"/>
            <c:spPr>
              <a:noFill/>
              <a:ln>
                <a:noFill/>
              </a:ln>
              <a:effectLst/>
            </c:spPr>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0.39200000000000002</c:v>
                </c:pt>
                <c:pt idx="1">
                  <c:v>0.42199999999999999</c:v>
                </c:pt>
                <c:pt idx="2">
                  <c:v>0.38100000000000001</c:v>
                </c:pt>
                <c:pt idx="3">
                  <c:v>0.46800000000000003</c:v>
                </c:pt>
              </c:numCache>
            </c:numRef>
          </c:val>
          <c:extLst>
            <c:ext xmlns:c16="http://schemas.microsoft.com/office/drawing/2014/chart" uri="{C3380CC4-5D6E-409C-BE32-E72D297353CC}">
              <c16:uniqueId val="{00000004-5577-4EF6-8437-172A53FC28B1}"/>
            </c:ext>
          </c:extLst>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5-5577-4EF6-8437-172A53FC28B1}"/>
              </c:ext>
            </c:extLst>
          </c:dPt>
          <c:dPt>
            <c:idx val="1"/>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6-5577-4EF6-8437-172A53FC28B1}"/>
              </c:ext>
            </c:extLst>
          </c:dPt>
          <c:dPt>
            <c:idx val="2"/>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7-5577-4EF6-8437-172A53FC28B1}"/>
              </c:ext>
            </c:extLst>
          </c:dPt>
          <c:dPt>
            <c:idx val="3"/>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8-5577-4EF6-8437-172A53FC28B1}"/>
              </c:ext>
            </c:extLst>
          </c:dPt>
          <c:dLbls>
            <c:spPr>
              <a:noFill/>
              <a:ln>
                <a:noFill/>
              </a:ln>
              <a:effectLst/>
            </c:spPr>
            <c:txPr>
              <a:bodyPr/>
              <a:lstStyle/>
              <a:p>
                <a:pPr algn="ctr">
                  <a:defRPr lang="en-US" sz="1400" b="1" i="0" u="none" strike="noStrike" kern="1200" baseline="0">
                    <a:solidFill>
                      <a:srgbClr val="7680AC">
                        <a:lumMod val="50000"/>
                      </a:srgb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0.21199999999999999</c:v>
                </c:pt>
                <c:pt idx="1">
                  <c:v>0.23</c:v>
                </c:pt>
                <c:pt idx="2">
                  <c:v>0.33300000000000002</c:v>
                </c:pt>
                <c:pt idx="3">
                  <c:v>0.26</c:v>
                </c:pt>
              </c:numCache>
            </c:numRef>
          </c:val>
          <c:extLst>
            <c:ext xmlns:c16="http://schemas.microsoft.com/office/drawing/2014/chart" uri="{C3380CC4-5D6E-409C-BE32-E72D297353CC}">
              <c16:uniqueId val="{00000009-5577-4EF6-8437-172A53FC28B1}"/>
            </c:ext>
          </c:extLst>
        </c:ser>
        <c:dLbls>
          <c:showLegendKey val="0"/>
          <c:showVal val="0"/>
          <c:showCatName val="0"/>
          <c:showSerName val="0"/>
          <c:showPercent val="0"/>
          <c:showBubbleSize val="0"/>
        </c:dLbls>
        <c:gapWidth val="58"/>
        <c:overlap val="100"/>
        <c:axId val="86024960"/>
        <c:axId val="86026496"/>
      </c:barChart>
      <c:catAx>
        <c:axId val="86024960"/>
        <c:scaling>
          <c:orientation val="minMax"/>
        </c:scaling>
        <c:delete val="0"/>
        <c:axPos val="b"/>
        <c:majorGridlines/>
        <c:numFmt formatCode="General" sourceLinked="0"/>
        <c:majorTickMark val="none"/>
        <c:minorTickMark val="none"/>
        <c:tickLblPos val="none"/>
        <c:crossAx val="86026496"/>
        <c:crosses val="autoZero"/>
        <c:auto val="1"/>
        <c:lblAlgn val="ctr"/>
        <c:lblOffset val="100"/>
        <c:tickLblSkip val="2"/>
        <c:tickMarkSkip val="2"/>
        <c:noMultiLvlLbl val="0"/>
      </c:catAx>
      <c:valAx>
        <c:axId val="86026496"/>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8602496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extLst>
              <c:ext xmlns:c16="http://schemas.microsoft.com/office/drawing/2014/chart" uri="{C3380CC4-5D6E-409C-BE32-E72D297353CC}">
                <c16:uniqueId val="{00000000-C569-42F7-8BCD-4A7FB465F936}"/>
              </c:ext>
            </c:extLst>
          </c:dPt>
          <c:dPt>
            <c:idx val="1"/>
            <c:invertIfNegative val="0"/>
            <c:bubble3D val="0"/>
            <c:spPr>
              <a:solidFill>
                <a:srgbClr val="FFA953"/>
              </a:solidFill>
              <a:ln w="3175" cap="flat">
                <a:solidFill>
                  <a:srgbClr val="7680AC">
                    <a:alpha val="50000"/>
                  </a:srgbClr>
                </a:solidFill>
              </a:ln>
              <a:effectLst/>
            </c:spPr>
            <c:extLst>
              <c:ext xmlns:c16="http://schemas.microsoft.com/office/drawing/2014/chart" uri="{C3380CC4-5D6E-409C-BE32-E72D297353CC}">
                <c16:uniqueId val="{00000001-C569-42F7-8BCD-4A7FB465F936}"/>
              </c:ext>
            </c:extLst>
          </c:dPt>
          <c:dPt>
            <c:idx val="2"/>
            <c:invertIfNegative val="0"/>
            <c:bubble3D val="0"/>
            <c:spPr>
              <a:solidFill>
                <a:schemeClr val="accent1"/>
              </a:solidFill>
              <a:ln w="3175" cap="flat">
                <a:solidFill>
                  <a:srgbClr val="7680AC">
                    <a:alpha val="50000"/>
                  </a:srgbClr>
                </a:solidFill>
              </a:ln>
              <a:effectLst/>
            </c:spPr>
            <c:extLst>
              <c:ext xmlns:c16="http://schemas.microsoft.com/office/drawing/2014/chart" uri="{C3380CC4-5D6E-409C-BE32-E72D297353CC}">
                <c16:uniqueId val="{00000002-C569-42F7-8BCD-4A7FB465F936}"/>
              </c:ext>
            </c:extLst>
          </c:dPt>
          <c:dPt>
            <c:idx val="3"/>
            <c:invertIfNegative val="0"/>
            <c:bubble3D val="0"/>
            <c:spPr>
              <a:solidFill>
                <a:srgbClr val="FFA953"/>
              </a:solidFill>
              <a:ln w="3175" cap="flat">
                <a:solidFill>
                  <a:srgbClr val="7680AC">
                    <a:alpha val="50000"/>
                  </a:srgbClr>
                </a:solidFill>
              </a:ln>
              <a:effectLst/>
            </c:spPr>
            <c:extLst>
              <c:ext xmlns:c16="http://schemas.microsoft.com/office/drawing/2014/chart" uri="{C3380CC4-5D6E-409C-BE32-E72D297353CC}">
                <c16:uniqueId val="{00000003-C569-42F7-8BCD-4A7FB465F936}"/>
              </c:ext>
            </c:extLst>
          </c:dPt>
          <c:dLbls>
            <c:numFmt formatCode="0.0%" sourceLinked="0"/>
            <c:spPr>
              <a:noFill/>
              <a:ln>
                <a:noFill/>
              </a:ln>
              <a:effectLst/>
            </c:spPr>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0.30199999999999999</c:v>
                </c:pt>
                <c:pt idx="1">
                  <c:v>0.34</c:v>
                </c:pt>
                <c:pt idx="2">
                  <c:v>0.33900000000000002</c:v>
                </c:pt>
                <c:pt idx="3">
                  <c:v>0.36599999999999999</c:v>
                </c:pt>
              </c:numCache>
            </c:numRef>
          </c:val>
          <c:extLst>
            <c:ext xmlns:c16="http://schemas.microsoft.com/office/drawing/2014/chart" uri="{C3380CC4-5D6E-409C-BE32-E72D297353CC}">
              <c16:uniqueId val="{00000004-C569-42F7-8BCD-4A7FB465F936}"/>
            </c:ext>
          </c:extLst>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5-C569-42F7-8BCD-4A7FB465F936}"/>
              </c:ext>
            </c:extLst>
          </c:dPt>
          <c:dPt>
            <c:idx val="1"/>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6-C569-42F7-8BCD-4A7FB465F936}"/>
              </c:ext>
            </c:extLst>
          </c:dPt>
          <c:dPt>
            <c:idx val="2"/>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7-C569-42F7-8BCD-4A7FB465F936}"/>
              </c:ext>
            </c:extLst>
          </c:dPt>
          <c:dPt>
            <c:idx val="3"/>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8-C569-42F7-8BCD-4A7FB465F936}"/>
              </c:ext>
            </c:extLst>
          </c:dPt>
          <c:dLbls>
            <c:numFmt formatCode="0.0%" sourceLinked="0"/>
            <c:spPr>
              <a:noFill/>
              <a:ln>
                <a:noFill/>
              </a:ln>
              <a:effectLst/>
            </c:spPr>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0.14799999999999999</c:v>
                </c:pt>
                <c:pt idx="1">
                  <c:v>0.125</c:v>
                </c:pt>
                <c:pt idx="2">
                  <c:v>0.52900000000000003</c:v>
                </c:pt>
                <c:pt idx="3">
                  <c:v>0.47399999999999998</c:v>
                </c:pt>
              </c:numCache>
            </c:numRef>
          </c:val>
          <c:extLst>
            <c:ext xmlns:c16="http://schemas.microsoft.com/office/drawing/2014/chart" uri="{C3380CC4-5D6E-409C-BE32-E72D297353CC}">
              <c16:uniqueId val="{00000009-C569-42F7-8BCD-4A7FB465F936}"/>
            </c:ext>
          </c:extLst>
        </c:ser>
        <c:dLbls>
          <c:showLegendKey val="0"/>
          <c:showVal val="0"/>
          <c:showCatName val="0"/>
          <c:showSerName val="0"/>
          <c:showPercent val="0"/>
          <c:showBubbleSize val="0"/>
        </c:dLbls>
        <c:gapWidth val="58"/>
        <c:overlap val="100"/>
        <c:axId val="86204800"/>
        <c:axId val="86206336"/>
      </c:barChart>
      <c:catAx>
        <c:axId val="86204800"/>
        <c:scaling>
          <c:orientation val="minMax"/>
        </c:scaling>
        <c:delete val="0"/>
        <c:axPos val="b"/>
        <c:majorGridlines/>
        <c:numFmt formatCode="General" sourceLinked="0"/>
        <c:majorTickMark val="none"/>
        <c:minorTickMark val="none"/>
        <c:tickLblPos val="none"/>
        <c:crossAx val="86206336"/>
        <c:crosses val="autoZero"/>
        <c:auto val="1"/>
        <c:lblAlgn val="ctr"/>
        <c:lblOffset val="100"/>
        <c:tickLblSkip val="2"/>
        <c:tickMarkSkip val="2"/>
        <c:noMultiLvlLbl val="0"/>
      </c:catAx>
      <c:valAx>
        <c:axId val="86206336"/>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8620480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extLst>
              <c:ext xmlns:c16="http://schemas.microsoft.com/office/drawing/2014/chart" uri="{C3380CC4-5D6E-409C-BE32-E72D297353CC}">
                <c16:uniqueId val="{00000000-798D-4DBE-B397-7D1A40A3508A}"/>
              </c:ext>
            </c:extLst>
          </c:dPt>
          <c:dPt>
            <c:idx val="1"/>
            <c:invertIfNegative val="0"/>
            <c:bubble3D val="0"/>
            <c:spPr>
              <a:solidFill>
                <a:srgbClr val="FFA953"/>
              </a:solidFill>
              <a:ln w="3175" cap="flat">
                <a:solidFill>
                  <a:srgbClr val="7680AC">
                    <a:alpha val="50000"/>
                  </a:srgbClr>
                </a:solidFill>
              </a:ln>
              <a:effectLst/>
            </c:spPr>
            <c:extLst>
              <c:ext xmlns:c16="http://schemas.microsoft.com/office/drawing/2014/chart" uri="{C3380CC4-5D6E-409C-BE32-E72D297353CC}">
                <c16:uniqueId val="{00000001-798D-4DBE-B397-7D1A40A3508A}"/>
              </c:ext>
            </c:extLst>
          </c:dPt>
          <c:dPt>
            <c:idx val="2"/>
            <c:invertIfNegative val="0"/>
            <c:bubble3D val="0"/>
            <c:spPr>
              <a:solidFill>
                <a:schemeClr val="accent1"/>
              </a:solidFill>
              <a:ln w="3175" cap="flat">
                <a:solidFill>
                  <a:srgbClr val="7680AC">
                    <a:alpha val="50000"/>
                  </a:srgbClr>
                </a:solidFill>
              </a:ln>
              <a:effectLst/>
            </c:spPr>
            <c:extLst>
              <c:ext xmlns:c16="http://schemas.microsoft.com/office/drawing/2014/chart" uri="{C3380CC4-5D6E-409C-BE32-E72D297353CC}">
                <c16:uniqueId val="{00000002-798D-4DBE-B397-7D1A40A3508A}"/>
              </c:ext>
            </c:extLst>
          </c:dPt>
          <c:dPt>
            <c:idx val="3"/>
            <c:invertIfNegative val="0"/>
            <c:bubble3D val="0"/>
            <c:spPr>
              <a:solidFill>
                <a:srgbClr val="FFA953"/>
              </a:solidFill>
              <a:ln w="3175" cap="flat">
                <a:solidFill>
                  <a:srgbClr val="7680AC">
                    <a:alpha val="50000"/>
                  </a:srgbClr>
                </a:solidFill>
              </a:ln>
              <a:effectLst/>
            </c:spPr>
            <c:extLst>
              <c:ext xmlns:c16="http://schemas.microsoft.com/office/drawing/2014/chart" uri="{C3380CC4-5D6E-409C-BE32-E72D297353CC}">
                <c16:uniqueId val="{00000003-798D-4DBE-B397-7D1A40A3508A}"/>
              </c:ext>
            </c:extLst>
          </c:dPt>
          <c:dPt>
            <c:idx val="4"/>
            <c:invertIfNegative val="0"/>
            <c:bubble3D val="0"/>
            <c:spPr>
              <a:solidFill>
                <a:schemeClr val="accent1"/>
              </a:solidFill>
              <a:ln w="3175" cap="flat">
                <a:solidFill>
                  <a:srgbClr val="7680AC">
                    <a:alpha val="50000"/>
                  </a:srgbClr>
                </a:solidFill>
              </a:ln>
              <a:effectLst/>
            </c:spPr>
            <c:extLst>
              <c:ext xmlns:c16="http://schemas.microsoft.com/office/drawing/2014/chart" uri="{C3380CC4-5D6E-409C-BE32-E72D297353CC}">
                <c16:uniqueId val="{00000004-798D-4DBE-B397-7D1A40A3508A}"/>
              </c:ext>
            </c:extLst>
          </c:dPt>
          <c:dPt>
            <c:idx val="5"/>
            <c:invertIfNegative val="0"/>
            <c:bubble3D val="0"/>
            <c:spPr>
              <a:solidFill>
                <a:srgbClr val="FFA953"/>
              </a:solidFill>
              <a:ln w="3175" cap="flat">
                <a:solidFill>
                  <a:srgbClr val="7680AC">
                    <a:alpha val="50000"/>
                  </a:srgbClr>
                </a:solidFill>
              </a:ln>
              <a:effectLst/>
            </c:spPr>
            <c:extLst>
              <c:ext xmlns:c16="http://schemas.microsoft.com/office/drawing/2014/chart" uri="{C3380CC4-5D6E-409C-BE32-E72D297353CC}">
                <c16:uniqueId val="{00000005-798D-4DBE-B397-7D1A40A3508A}"/>
              </c:ext>
            </c:extLst>
          </c:dPt>
          <c:dLbls>
            <c:numFmt formatCode="0.0%" sourceLinked="0"/>
            <c:spPr>
              <a:noFill/>
              <a:ln>
                <a:noFill/>
              </a:ln>
              <a:effectLst/>
            </c:spPr>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0.33300000000000002</c:v>
                </c:pt>
                <c:pt idx="1">
                  <c:v>0.35</c:v>
                </c:pt>
                <c:pt idx="2">
                  <c:v>0.376</c:v>
                </c:pt>
                <c:pt idx="3">
                  <c:v>0.35499999999999998</c:v>
                </c:pt>
                <c:pt idx="4">
                  <c:v>0.36499999999999999</c:v>
                </c:pt>
                <c:pt idx="5">
                  <c:v>0.374</c:v>
                </c:pt>
              </c:numCache>
            </c:numRef>
          </c:val>
          <c:extLst>
            <c:ext xmlns:c16="http://schemas.microsoft.com/office/drawing/2014/chart" uri="{C3380CC4-5D6E-409C-BE32-E72D297353CC}">
              <c16:uniqueId val="{00000006-798D-4DBE-B397-7D1A40A3508A}"/>
            </c:ext>
          </c:extLst>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7-798D-4DBE-B397-7D1A40A3508A}"/>
              </c:ext>
            </c:extLst>
          </c:dPt>
          <c:dPt>
            <c:idx val="1"/>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8-798D-4DBE-B397-7D1A40A3508A}"/>
              </c:ext>
            </c:extLst>
          </c:dPt>
          <c:dPt>
            <c:idx val="2"/>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9-798D-4DBE-B397-7D1A40A3508A}"/>
              </c:ext>
            </c:extLst>
          </c:dPt>
          <c:dPt>
            <c:idx val="3"/>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A-798D-4DBE-B397-7D1A40A3508A}"/>
              </c:ext>
            </c:extLst>
          </c:dPt>
          <c:dPt>
            <c:idx val="4"/>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B-798D-4DBE-B397-7D1A40A3508A}"/>
              </c:ext>
            </c:extLst>
          </c:dPt>
          <c:dPt>
            <c:idx val="5"/>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C-798D-4DBE-B397-7D1A40A3508A}"/>
              </c:ext>
            </c:extLst>
          </c:dPt>
          <c:dLbls>
            <c:numFmt formatCode="0.0%" sourceLinked="0"/>
            <c:spPr>
              <a:noFill/>
              <a:ln>
                <a:noFill/>
              </a:ln>
              <a:effectLst/>
            </c:spPr>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0.27500000000000002</c:v>
                </c:pt>
                <c:pt idx="1">
                  <c:v>0.219</c:v>
                </c:pt>
                <c:pt idx="2">
                  <c:v>0.23799999999999999</c:v>
                </c:pt>
                <c:pt idx="3">
                  <c:v>0.20699999999999999</c:v>
                </c:pt>
                <c:pt idx="4">
                  <c:v>0.34899999999999998</c:v>
                </c:pt>
                <c:pt idx="5">
                  <c:v>0.30399999999999999</c:v>
                </c:pt>
              </c:numCache>
            </c:numRef>
          </c:val>
          <c:extLst>
            <c:ext xmlns:c16="http://schemas.microsoft.com/office/drawing/2014/chart" uri="{C3380CC4-5D6E-409C-BE32-E72D297353CC}">
              <c16:uniqueId val="{0000000D-798D-4DBE-B397-7D1A40A3508A}"/>
            </c:ext>
          </c:extLst>
        </c:ser>
        <c:dLbls>
          <c:showLegendKey val="0"/>
          <c:showVal val="0"/>
          <c:showCatName val="0"/>
          <c:showSerName val="0"/>
          <c:showPercent val="0"/>
          <c:showBubbleSize val="0"/>
        </c:dLbls>
        <c:gapWidth val="58"/>
        <c:overlap val="100"/>
        <c:axId val="87080320"/>
        <c:axId val="87155840"/>
      </c:barChart>
      <c:catAx>
        <c:axId val="87080320"/>
        <c:scaling>
          <c:orientation val="minMax"/>
        </c:scaling>
        <c:delete val="0"/>
        <c:axPos val="b"/>
        <c:majorGridlines/>
        <c:numFmt formatCode="General" sourceLinked="0"/>
        <c:majorTickMark val="none"/>
        <c:minorTickMark val="none"/>
        <c:tickLblPos val="none"/>
        <c:crossAx val="87155840"/>
        <c:crosses val="autoZero"/>
        <c:auto val="1"/>
        <c:lblAlgn val="ctr"/>
        <c:lblOffset val="100"/>
        <c:tickLblSkip val="2"/>
        <c:tickMarkSkip val="2"/>
        <c:noMultiLvlLbl val="0"/>
      </c:catAx>
      <c:valAx>
        <c:axId val="87155840"/>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8708032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Pre-Med</c:v>
                </c:pt>
                <c:pt idx="1">
                  <c:v>Pre-Law</c:v>
                </c:pt>
              </c:strCache>
            </c:strRef>
          </c:cat>
          <c:val>
            <c:numRef>
              <c:f>Sheet1!$B$2:$B$3</c:f>
              <c:numCache>
                <c:formatCode>0.00%</c:formatCode>
                <c:ptCount val="2"/>
                <c:pt idx="0">
                  <c:v>0.26800000000000002</c:v>
                </c:pt>
                <c:pt idx="1">
                  <c:v>5.2999999999999999E-2</c:v>
                </c:pt>
              </c:numCache>
            </c:numRef>
          </c:val>
          <c:extLst>
            <c:ext xmlns:c16="http://schemas.microsoft.com/office/drawing/2014/chart" uri="{C3380CC4-5D6E-409C-BE32-E72D297353CC}">
              <c16:uniqueId val="{00000000-223A-4F14-B87C-7E1801402A75}"/>
            </c:ext>
          </c:extLst>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Pre-Med</c:v>
                </c:pt>
                <c:pt idx="1">
                  <c:v>Pre-Law</c:v>
                </c:pt>
              </c:strCache>
            </c:strRef>
          </c:cat>
          <c:val>
            <c:numRef>
              <c:f>Sheet1!$C$2:$C$3</c:f>
              <c:numCache>
                <c:formatCode>0.00%</c:formatCode>
                <c:ptCount val="2"/>
                <c:pt idx="0">
                  <c:v>0.17399999999999999</c:v>
                </c:pt>
                <c:pt idx="1">
                  <c:v>6.7000000000000004E-2</c:v>
                </c:pt>
              </c:numCache>
            </c:numRef>
          </c:val>
          <c:extLst>
            <c:ext xmlns:c16="http://schemas.microsoft.com/office/drawing/2014/chart" uri="{C3380CC4-5D6E-409C-BE32-E72D297353CC}">
              <c16:uniqueId val="{00000001-223A-4F14-B87C-7E1801402A75}"/>
            </c:ext>
          </c:extLst>
        </c:ser>
        <c:dLbls>
          <c:showLegendKey val="0"/>
          <c:showVal val="1"/>
          <c:showCatName val="0"/>
          <c:showSerName val="0"/>
          <c:showPercent val="0"/>
          <c:showBubbleSize val="0"/>
        </c:dLbls>
        <c:gapWidth val="75"/>
        <c:overlap val="-25"/>
        <c:axId val="87735296"/>
        <c:axId val="87769856"/>
      </c:barChart>
      <c:catAx>
        <c:axId val="87735296"/>
        <c:scaling>
          <c:orientation val="minMax"/>
        </c:scaling>
        <c:delete val="0"/>
        <c:axPos val="b"/>
        <c:majorGridlines/>
        <c:numFmt formatCode="General" sourceLinked="0"/>
        <c:majorTickMark val="none"/>
        <c:minorTickMark val="none"/>
        <c:tickLblPos val="nextTo"/>
        <c:txPr>
          <a:bodyPr/>
          <a:lstStyle/>
          <a:p>
            <a:pPr>
              <a:defRPr sz="1500">
                <a:solidFill>
                  <a:schemeClr val="tx2"/>
                </a:solidFill>
              </a:defRPr>
            </a:pPr>
            <a:endParaRPr lang="en-US"/>
          </a:p>
        </c:txPr>
        <c:crossAx val="87769856"/>
        <c:crosses val="autoZero"/>
        <c:auto val="1"/>
        <c:lblAlgn val="ctr"/>
        <c:lblOffset val="100"/>
        <c:noMultiLvlLbl val="0"/>
      </c:catAx>
      <c:valAx>
        <c:axId val="87769856"/>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87735296"/>
        <c:crosses val="autoZero"/>
        <c:crossBetween val="between"/>
      </c:valAx>
    </c:plotArea>
    <c:legend>
      <c:legendPos val="b"/>
      <c:layout>
        <c:manualLayout>
          <c:xMode val="edge"/>
          <c:yMode val="edge"/>
          <c:x val="0.35094901331778072"/>
          <c:y val="0.93847232164161076"/>
          <c:w val="0.35365740740740742"/>
          <c:h val="4.8901415732124386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0</c:v>
                </c:pt>
                <c:pt idx="1">
                  <c:v>0</c:v>
                </c:pt>
                <c:pt idx="2">
                  <c:v>1.6E-2</c:v>
                </c:pt>
                <c:pt idx="3">
                  <c:v>0.86299999999999999</c:v>
                </c:pt>
                <c:pt idx="4">
                  <c:v>0.06</c:v>
                </c:pt>
                <c:pt idx="5">
                  <c:v>0.06</c:v>
                </c:pt>
                <c:pt idx="6">
                  <c:v>0</c:v>
                </c:pt>
              </c:numCache>
            </c:numRef>
          </c:val>
          <c:extLst>
            <c:ext xmlns:c16="http://schemas.microsoft.com/office/drawing/2014/chart" uri="{C3380CC4-5D6E-409C-BE32-E72D297353CC}">
              <c16:uniqueId val="{00000000-D0F4-4353-AC30-76FE5F99EEDB}"/>
            </c:ext>
          </c:extLst>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1E-3</c:v>
                </c:pt>
                <c:pt idx="1">
                  <c:v>3.0000000000000001E-3</c:v>
                </c:pt>
                <c:pt idx="2">
                  <c:v>1.2999999999999999E-2</c:v>
                </c:pt>
                <c:pt idx="3">
                  <c:v>0.92700000000000005</c:v>
                </c:pt>
                <c:pt idx="4">
                  <c:v>4.3999999999999997E-2</c:v>
                </c:pt>
                <c:pt idx="5">
                  <c:v>8.9999999999999993E-3</c:v>
                </c:pt>
                <c:pt idx="6">
                  <c:v>4.0000000000000001E-3</c:v>
                </c:pt>
              </c:numCache>
            </c:numRef>
          </c:val>
          <c:extLst>
            <c:ext xmlns:c16="http://schemas.microsoft.com/office/drawing/2014/chart" uri="{C3380CC4-5D6E-409C-BE32-E72D297353CC}">
              <c16:uniqueId val="{00000001-D0F4-4353-AC30-76FE5F99EEDB}"/>
            </c:ext>
          </c:extLst>
        </c:ser>
        <c:dLbls>
          <c:showLegendKey val="0"/>
          <c:showVal val="1"/>
          <c:showCatName val="0"/>
          <c:showSerName val="0"/>
          <c:showPercent val="0"/>
          <c:showBubbleSize val="0"/>
        </c:dLbls>
        <c:gapWidth val="75"/>
        <c:overlap val="-25"/>
        <c:axId val="89454080"/>
        <c:axId val="89455616"/>
      </c:barChart>
      <c:catAx>
        <c:axId val="89454080"/>
        <c:scaling>
          <c:orientation val="minMax"/>
        </c:scaling>
        <c:delete val="0"/>
        <c:axPos val="b"/>
        <c:majorGridlines/>
        <c:numFmt formatCode="General" sourceLinked="1"/>
        <c:majorTickMark val="none"/>
        <c:minorTickMark val="none"/>
        <c:tickLblPos val="nextTo"/>
        <c:txPr>
          <a:bodyPr/>
          <a:lstStyle/>
          <a:p>
            <a:pPr>
              <a:defRPr sz="1400">
                <a:solidFill>
                  <a:schemeClr val="tx2"/>
                </a:solidFill>
              </a:defRPr>
            </a:pPr>
            <a:endParaRPr lang="en-US"/>
          </a:p>
        </c:txPr>
        <c:crossAx val="89455616"/>
        <c:crosses val="autoZero"/>
        <c:auto val="1"/>
        <c:lblAlgn val="ctr"/>
        <c:lblOffset val="100"/>
        <c:noMultiLvlLbl val="0"/>
      </c:catAx>
      <c:valAx>
        <c:axId val="89455616"/>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89454080"/>
        <c:crosses val="autoZero"/>
        <c:crossBetween val="between"/>
      </c:valAx>
    </c:plotArea>
    <c:legend>
      <c:legendPos val="b"/>
      <c:layout>
        <c:manualLayout>
          <c:xMode val="edge"/>
          <c:yMode val="edge"/>
          <c:x val="0.35567385598539331"/>
          <c:y val="0.94114743809197765"/>
          <c:w val="0.33213043478260984"/>
          <c:h val="4.6775267222032027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Sheet1!$B$2:$B$11</c:f>
              <c:numCache>
                <c:formatCode>0.00%</c:formatCode>
                <c:ptCount val="10"/>
                <c:pt idx="0">
                  <c:v>5.0000000000000001E-3</c:v>
                </c:pt>
                <c:pt idx="1">
                  <c:v>0</c:v>
                </c:pt>
                <c:pt idx="2">
                  <c:v>1.0999999999999999E-2</c:v>
                </c:pt>
                <c:pt idx="3">
                  <c:v>0.17399999999999999</c:v>
                </c:pt>
                <c:pt idx="4">
                  <c:v>0.41599999999999998</c:v>
                </c:pt>
                <c:pt idx="5">
                  <c:v>0.2</c:v>
                </c:pt>
                <c:pt idx="6">
                  <c:v>0.153</c:v>
                </c:pt>
                <c:pt idx="7">
                  <c:v>2.5999999999999999E-2</c:v>
                </c:pt>
                <c:pt idx="8">
                  <c:v>5.0000000000000001E-3</c:v>
                </c:pt>
                <c:pt idx="9">
                  <c:v>1.0999999999999999E-2</c:v>
                </c:pt>
              </c:numCache>
            </c:numRef>
          </c:val>
          <c:extLst>
            <c:ext xmlns:c16="http://schemas.microsoft.com/office/drawing/2014/chart" uri="{C3380CC4-5D6E-409C-BE32-E72D297353CC}">
              <c16:uniqueId val="{00000000-9FD4-4091-A5A2-5FE7CB62F01D}"/>
            </c:ext>
          </c:extLst>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Sheet1!$C$2:$C$11</c:f>
              <c:numCache>
                <c:formatCode>0.00%</c:formatCode>
                <c:ptCount val="10"/>
                <c:pt idx="0">
                  <c:v>4.0000000000000001E-3</c:v>
                </c:pt>
                <c:pt idx="1">
                  <c:v>1E-3</c:v>
                </c:pt>
                <c:pt idx="2">
                  <c:v>4.0000000000000001E-3</c:v>
                </c:pt>
                <c:pt idx="3">
                  <c:v>0.19800000000000001</c:v>
                </c:pt>
                <c:pt idx="4">
                  <c:v>0.48799999999999999</c:v>
                </c:pt>
                <c:pt idx="5">
                  <c:v>0.14899999999999999</c:v>
                </c:pt>
                <c:pt idx="6">
                  <c:v>9.5000000000000001E-2</c:v>
                </c:pt>
                <c:pt idx="7">
                  <c:v>0.05</c:v>
                </c:pt>
                <c:pt idx="8">
                  <c:v>1E-3</c:v>
                </c:pt>
                <c:pt idx="9">
                  <c:v>1.0999999999999999E-2</c:v>
                </c:pt>
              </c:numCache>
            </c:numRef>
          </c:val>
          <c:extLst>
            <c:ext xmlns:c16="http://schemas.microsoft.com/office/drawing/2014/chart" uri="{C3380CC4-5D6E-409C-BE32-E72D297353CC}">
              <c16:uniqueId val="{00000001-9FD4-4091-A5A2-5FE7CB62F01D}"/>
            </c:ext>
          </c:extLst>
        </c:ser>
        <c:dLbls>
          <c:showLegendKey val="0"/>
          <c:showVal val="1"/>
          <c:showCatName val="0"/>
          <c:showSerName val="0"/>
          <c:showPercent val="0"/>
          <c:showBubbleSize val="0"/>
        </c:dLbls>
        <c:gapWidth val="75"/>
        <c:overlap val="-25"/>
        <c:axId val="89718144"/>
        <c:axId val="90703360"/>
      </c:barChart>
      <c:catAx>
        <c:axId val="89718144"/>
        <c:scaling>
          <c:orientation val="minMax"/>
        </c:scaling>
        <c:delete val="0"/>
        <c:axPos val="b"/>
        <c:majorGridlines/>
        <c:numFmt formatCode="General" sourceLinked="0"/>
        <c:majorTickMark val="none"/>
        <c:minorTickMark val="none"/>
        <c:tickLblPos val="nextTo"/>
        <c:txPr>
          <a:bodyPr rot="0"/>
          <a:lstStyle/>
          <a:p>
            <a:pPr>
              <a:defRPr sz="1300">
                <a:solidFill>
                  <a:schemeClr val="tx2"/>
                </a:solidFill>
              </a:defRPr>
            </a:pPr>
            <a:endParaRPr lang="en-US"/>
          </a:p>
        </c:txPr>
        <c:crossAx val="90703360"/>
        <c:crosses val="autoZero"/>
        <c:auto val="1"/>
        <c:lblAlgn val="ctr"/>
        <c:lblOffset val="100"/>
        <c:noMultiLvlLbl val="0"/>
      </c:catAx>
      <c:valAx>
        <c:axId val="90703360"/>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89718144"/>
        <c:crosses val="autoZero"/>
        <c:crossBetween val="between"/>
      </c:valAx>
    </c:plotArea>
    <c:legend>
      <c:legendPos val="b"/>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468E-2"/>
          <c:y val="3.2309301181102416E-2"/>
          <c:w val="0.91042590162340864"/>
          <c:h val="0.81083907480314965"/>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5.7000000000000002E-2</c:v>
                </c:pt>
                <c:pt idx="1">
                  <c:v>4.7E-2</c:v>
                </c:pt>
                <c:pt idx="2">
                  <c:v>7.8E-2</c:v>
                </c:pt>
                <c:pt idx="3">
                  <c:v>0.182</c:v>
                </c:pt>
                <c:pt idx="4">
                  <c:v>0.61499999999999999</c:v>
                </c:pt>
                <c:pt idx="5">
                  <c:v>2.1000000000000001E-2</c:v>
                </c:pt>
              </c:numCache>
            </c:numRef>
          </c:val>
          <c:extLst>
            <c:ext xmlns:c16="http://schemas.microsoft.com/office/drawing/2014/chart" uri="{C3380CC4-5D6E-409C-BE32-E72D297353CC}">
              <c16:uniqueId val="{00000000-0E83-4E2D-B1FB-D7A8C29E164F}"/>
            </c:ext>
          </c:extLst>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3.6999999999999998E-2</c:v>
                </c:pt>
                <c:pt idx="1">
                  <c:v>6.2E-2</c:v>
                </c:pt>
                <c:pt idx="2">
                  <c:v>0.23400000000000001</c:v>
                </c:pt>
                <c:pt idx="3">
                  <c:v>0.187</c:v>
                </c:pt>
                <c:pt idx="4">
                  <c:v>0.30499999999999999</c:v>
                </c:pt>
                <c:pt idx="5">
                  <c:v>0.17499999999999999</c:v>
                </c:pt>
              </c:numCache>
            </c:numRef>
          </c:val>
          <c:extLst>
            <c:ext xmlns:c16="http://schemas.microsoft.com/office/drawing/2014/chart" uri="{C3380CC4-5D6E-409C-BE32-E72D297353CC}">
              <c16:uniqueId val="{00000001-0E83-4E2D-B1FB-D7A8C29E164F}"/>
            </c:ext>
          </c:extLst>
        </c:ser>
        <c:dLbls>
          <c:showLegendKey val="0"/>
          <c:showVal val="1"/>
          <c:showCatName val="0"/>
          <c:showSerName val="0"/>
          <c:showPercent val="0"/>
          <c:showBubbleSize val="0"/>
        </c:dLbls>
        <c:gapWidth val="82"/>
        <c:overlap val="-6"/>
        <c:axId val="75125504"/>
        <c:axId val="75127040"/>
      </c:barChart>
      <c:catAx>
        <c:axId val="75125504"/>
        <c:scaling>
          <c:orientation val="minMax"/>
        </c:scaling>
        <c:delete val="0"/>
        <c:axPos val="b"/>
        <c:numFmt formatCode="General" sourceLinked="0"/>
        <c:majorTickMark val="out"/>
        <c:minorTickMark val="none"/>
        <c:tickLblPos val="nextTo"/>
        <c:txPr>
          <a:bodyPr/>
          <a:lstStyle/>
          <a:p>
            <a:pPr>
              <a:defRPr sz="1400">
                <a:solidFill>
                  <a:schemeClr val="tx2"/>
                </a:solidFill>
              </a:defRPr>
            </a:pPr>
            <a:endParaRPr lang="en-US"/>
          </a:p>
        </c:txPr>
        <c:crossAx val="75127040"/>
        <c:crosses val="autoZero"/>
        <c:auto val="1"/>
        <c:lblAlgn val="ctr"/>
        <c:lblOffset val="100"/>
        <c:noMultiLvlLbl val="0"/>
      </c:catAx>
      <c:valAx>
        <c:axId val="75127040"/>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75125504"/>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762673763002004"/>
          <c:y val="0.90461511646981962"/>
          <c:w val="0.31006712523003588"/>
          <c:h val="9.2473343175853068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7500000000000224"/>
        </c:manualLayout>
      </c:layout>
      <c:barChart>
        <c:barDir val="col"/>
        <c:grouping val="stacked"/>
        <c:varyColors val="0"/>
        <c:ser>
          <c:idx val="0"/>
          <c:order val="0"/>
          <c:tx>
            <c:strRef>
              <c:f>Sheet1!$C$1</c:f>
              <c:strCache>
                <c:ptCount val="1"/>
                <c:pt idx="0">
                  <c:v>Some Chance</c:v>
                </c:pt>
              </c:strCache>
            </c:strRef>
          </c:tx>
          <c:spPr>
            <a:ln w="3175">
              <a:solidFill>
                <a:schemeClr val="accent1">
                  <a:alpha val="50000"/>
                </a:schemeClr>
              </a:solidFill>
            </a:ln>
            <a:effectLst/>
          </c:spPr>
          <c:invertIfNegative val="0"/>
          <c:dPt>
            <c:idx val="0"/>
            <c:invertIfNegative val="0"/>
            <c:bubble3D val="0"/>
            <c:spPr>
              <a:solidFill>
                <a:schemeClr val="accent1"/>
              </a:solidFill>
              <a:ln w="3175">
                <a:solidFill>
                  <a:schemeClr val="accent1">
                    <a:alpha val="50000"/>
                  </a:schemeClr>
                </a:solidFill>
              </a:ln>
              <a:effectLst/>
            </c:spPr>
            <c:extLst>
              <c:ext xmlns:c16="http://schemas.microsoft.com/office/drawing/2014/chart" uri="{C3380CC4-5D6E-409C-BE32-E72D297353CC}">
                <c16:uniqueId val="{00000000-13E1-405B-81F3-7E8154CB737B}"/>
              </c:ext>
            </c:extLst>
          </c:dPt>
          <c:dPt>
            <c:idx val="1"/>
            <c:invertIfNegative val="0"/>
            <c:bubble3D val="0"/>
            <c:spPr>
              <a:solidFill>
                <a:srgbClr val="FFA953"/>
              </a:solidFill>
              <a:ln w="3175">
                <a:solidFill>
                  <a:schemeClr val="accent1">
                    <a:alpha val="50000"/>
                  </a:schemeClr>
                </a:solidFill>
              </a:ln>
              <a:effectLst/>
            </c:spPr>
            <c:extLst>
              <c:ext xmlns:c16="http://schemas.microsoft.com/office/drawing/2014/chart" uri="{C3380CC4-5D6E-409C-BE32-E72D297353CC}">
                <c16:uniqueId val="{00000001-13E1-405B-81F3-7E8154CB737B}"/>
              </c:ext>
            </c:extLst>
          </c:dPt>
          <c:dPt>
            <c:idx val="2"/>
            <c:invertIfNegative val="0"/>
            <c:bubble3D val="0"/>
            <c:spPr>
              <a:solidFill>
                <a:schemeClr val="accent1"/>
              </a:solidFill>
              <a:ln w="3175">
                <a:solidFill>
                  <a:schemeClr val="accent1">
                    <a:alpha val="50000"/>
                  </a:schemeClr>
                </a:solidFill>
              </a:ln>
              <a:effectLst/>
            </c:spPr>
            <c:extLst>
              <c:ext xmlns:c16="http://schemas.microsoft.com/office/drawing/2014/chart" uri="{C3380CC4-5D6E-409C-BE32-E72D297353CC}">
                <c16:uniqueId val="{00000002-13E1-405B-81F3-7E8154CB737B}"/>
              </c:ext>
            </c:extLst>
          </c:dPt>
          <c:dPt>
            <c:idx val="3"/>
            <c:invertIfNegative val="0"/>
            <c:bubble3D val="0"/>
            <c:spPr>
              <a:solidFill>
                <a:srgbClr val="FFA953"/>
              </a:solidFill>
              <a:ln w="3175">
                <a:solidFill>
                  <a:schemeClr val="accent1">
                    <a:alpha val="50000"/>
                  </a:schemeClr>
                </a:solidFill>
              </a:ln>
              <a:effectLst/>
            </c:spPr>
            <c:extLst>
              <c:ext xmlns:c16="http://schemas.microsoft.com/office/drawing/2014/chart" uri="{C3380CC4-5D6E-409C-BE32-E72D297353CC}">
                <c16:uniqueId val="{00000003-13E1-405B-81F3-7E8154CB737B}"/>
              </c:ext>
            </c:extLst>
          </c:dPt>
          <c:dPt>
            <c:idx val="4"/>
            <c:invertIfNegative val="0"/>
            <c:bubble3D val="0"/>
            <c:spPr>
              <a:solidFill>
                <a:schemeClr val="accent1"/>
              </a:solidFill>
              <a:ln w="3175">
                <a:solidFill>
                  <a:schemeClr val="accent1">
                    <a:alpha val="50000"/>
                  </a:schemeClr>
                </a:solidFill>
              </a:ln>
              <a:effectLst/>
            </c:spPr>
            <c:extLst>
              <c:ext xmlns:c16="http://schemas.microsoft.com/office/drawing/2014/chart" uri="{C3380CC4-5D6E-409C-BE32-E72D297353CC}">
                <c16:uniqueId val="{00000004-13E1-405B-81F3-7E8154CB737B}"/>
              </c:ext>
            </c:extLst>
          </c:dPt>
          <c:dPt>
            <c:idx val="5"/>
            <c:invertIfNegative val="0"/>
            <c:bubble3D val="0"/>
            <c:spPr>
              <a:solidFill>
                <a:srgbClr val="FFA953"/>
              </a:solidFill>
              <a:ln w="3175">
                <a:solidFill>
                  <a:schemeClr val="accent1">
                    <a:alpha val="50000"/>
                  </a:schemeClr>
                </a:solidFill>
              </a:ln>
              <a:effectLst/>
            </c:spPr>
            <c:extLst>
              <c:ext xmlns:c16="http://schemas.microsoft.com/office/drawing/2014/chart" uri="{C3380CC4-5D6E-409C-BE32-E72D297353CC}">
                <c16:uniqueId val="{00000005-13E1-405B-81F3-7E8154CB737B}"/>
              </c:ext>
            </c:extLst>
          </c:dPt>
          <c:dLbls>
            <c:numFmt formatCode="0.0%" sourceLinked="0"/>
            <c:spPr>
              <a:noFill/>
              <a:ln>
                <a:noFill/>
              </a:ln>
              <a:effectLst/>
            </c:spPr>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0.36499999999999999</c:v>
                </c:pt>
                <c:pt idx="1">
                  <c:v>0.40500000000000003</c:v>
                </c:pt>
                <c:pt idx="2">
                  <c:v>0.35399999999999998</c:v>
                </c:pt>
                <c:pt idx="3">
                  <c:v>0.307</c:v>
                </c:pt>
                <c:pt idx="4">
                  <c:v>0.36</c:v>
                </c:pt>
                <c:pt idx="5">
                  <c:v>0.36499999999999999</c:v>
                </c:pt>
              </c:numCache>
            </c:numRef>
          </c:val>
          <c:extLst>
            <c:ext xmlns:c16="http://schemas.microsoft.com/office/drawing/2014/chart" uri="{C3380CC4-5D6E-409C-BE32-E72D297353CC}">
              <c16:uniqueId val="{00000006-13E1-405B-81F3-7E8154CB737B}"/>
            </c:ext>
          </c:extLst>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7-13E1-405B-81F3-7E8154CB737B}"/>
              </c:ext>
            </c:extLst>
          </c:dPt>
          <c:dPt>
            <c:idx val="1"/>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8-13E1-405B-81F3-7E8154CB737B}"/>
              </c:ext>
            </c:extLst>
          </c:dPt>
          <c:dPt>
            <c:idx val="2"/>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9-13E1-405B-81F3-7E8154CB737B}"/>
              </c:ext>
            </c:extLst>
          </c:dPt>
          <c:dPt>
            <c:idx val="3"/>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A-13E1-405B-81F3-7E8154CB737B}"/>
              </c:ext>
            </c:extLst>
          </c:dPt>
          <c:dPt>
            <c:idx val="4"/>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B-13E1-405B-81F3-7E8154CB737B}"/>
              </c:ext>
            </c:extLst>
          </c:dPt>
          <c:dPt>
            <c:idx val="5"/>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C-13E1-405B-81F3-7E8154CB737B}"/>
              </c:ext>
            </c:extLst>
          </c:dPt>
          <c:dLbls>
            <c:numFmt formatCode="0.0%" sourceLinked="0"/>
            <c:spPr>
              <a:noFill/>
              <a:ln>
                <a:noFill/>
              </a:ln>
              <a:effectLst/>
            </c:spPr>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0.58399999999999996</c:v>
                </c:pt>
                <c:pt idx="1">
                  <c:v>0.45600000000000002</c:v>
                </c:pt>
                <c:pt idx="2">
                  <c:v>0.45500000000000002</c:v>
                </c:pt>
                <c:pt idx="3">
                  <c:v>0.48599999999999999</c:v>
                </c:pt>
                <c:pt idx="4">
                  <c:v>0.624</c:v>
                </c:pt>
                <c:pt idx="5">
                  <c:v>0.56899999999999995</c:v>
                </c:pt>
              </c:numCache>
            </c:numRef>
          </c:val>
          <c:extLst>
            <c:ext xmlns:c16="http://schemas.microsoft.com/office/drawing/2014/chart" uri="{C3380CC4-5D6E-409C-BE32-E72D297353CC}">
              <c16:uniqueId val="{0000000D-13E1-405B-81F3-7E8154CB737B}"/>
            </c:ext>
          </c:extLst>
        </c:ser>
        <c:dLbls>
          <c:showLegendKey val="0"/>
          <c:showVal val="0"/>
          <c:showCatName val="0"/>
          <c:showSerName val="0"/>
          <c:showPercent val="0"/>
          <c:showBubbleSize val="0"/>
        </c:dLbls>
        <c:gapWidth val="74"/>
        <c:overlap val="100"/>
        <c:axId val="94044160"/>
        <c:axId val="94045696"/>
      </c:barChart>
      <c:catAx>
        <c:axId val="94044160"/>
        <c:scaling>
          <c:orientation val="minMax"/>
        </c:scaling>
        <c:delete val="0"/>
        <c:axPos val="b"/>
        <c:majorGridlines/>
        <c:numFmt formatCode="General" sourceLinked="0"/>
        <c:majorTickMark val="none"/>
        <c:minorTickMark val="none"/>
        <c:tickLblPos val="none"/>
        <c:crossAx val="94045696"/>
        <c:crosses val="autoZero"/>
        <c:auto val="1"/>
        <c:lblAlgn val="ctr"/>
        <c:lblOffset val="100"/>
        <c:tickLblSkip val="2"/>
        <c:tickMarkSkip val="2"/>
        <c:noMultiLvlLbl val="0"/>
      </c:catAx>
      <c:valAx>
        <c:axId val="94045696"/>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9404416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 Chance</c:v>
                </c:pt>
              </c:strCache>
            </c:strRef>
          </c:tx>
          <c:spPr>
            <a:ln>
              <a:solidFill>
                <a:srgbClr val="7680AC">
                  <a:alpha val="50000"/>
                </a:srgbClr>
              </a:solidFill>
            </a:ln>
            <a:effectLst/>
          </c:spPr>
          <c:invertIfNegative val="0"/>
          <c:dPt>
            <c:idx val="0"/>
            <c:invertIfNegative val="0"/>
            <c:bubble3D val="0"/>
            <c:spPr>
              <a:solidFill>
                <a:schemeClr val="accent1"/>
              </a:solidFill>
              <a:ln>
                <a:solidFill>
                  <a:srgbClr val="7680AC">
                    <a:alpha val="50000"/>
                  </a:srgbClr>
                </a:solidFill>
              </a:ln>
              <a:effectLst/>
            </c:spPr>
            <c:extLst>
              <c:ext xmlns:c16="http://schemas.microsoft.com/office/drawing/2014/chart" uri="{C3380CC4-5D6E-409C-BE32-E72D297353CC}">
                <c16:uniqueId val="{00000000-BF99-44A5-9EF7-00FB9C18ECB1}"/>
              </c:ext>
            </c:extLst>
          </c:dPt>
          <c:dPt>
            <c:idx val="1"/>
            <c:invertIfNegative val="0"/>
            <c:bubble3D val="0"/>
            <c:spPr>
              <a:solidFill>
                <a:srgbClr val="FFA953"/>
              </a:solidFill>
              <a:ln>
                <a:solidFill>
                  <a:srgbClr val="7680AC">
                    <a:alpha val="50000"/>
                  </a:srgbClr>
                </a:solidFill>
              </a:ln>
              <a:effectLst/>
            </c:spPr>
            <c:extLst>
              <c:ext xmlns:c16="http://schemas.microsoft.com/office/drawing/2014/chart" uri="{C3380CC4-5D6E-409C-BE32-E72D297353CC}">
                <c16:uniqueId val="{00000001-BF99-44A5-9EF7-00FB9C18ECB1}"/>
              </c:ext>
            </c:extLst>
          </c:dPt>
          <c:dPt>
            <c:idx val="2"/>
            <c:invertIfNegative val="0"/>
            <c:bubble3D val="0"/>
            <c:spPr>
              <a:solidFill>
                <a:schemeClr val="accent1"/>
              </a:solidFill>
              <a:ln>
                <a:solidFill>
                  <a:srgbClr val="7680AC">
                    <a:alpha val="50000"/>
                  </a:srgbClr>
                </a:solidFill>
              </a:ln>
              <a:effectLst/>
            </c:spPr>
            <c:extLst>
              <c:ext xmlns:c16="http://schemas.microsoft.com/office/drawing/2014/chart" uri="{C3380CC4-5D6E-409C-BE32-E72D297353CC}">
                <c16:uniqueId val="{00000002-BF99-44A5-9EF7-00FB9C18ECB1}"/>
              </c:ext>
            </c:extLst>
          </c:dPt>
          <c:dPt>
            <c:idx val="3"/>
            <c:invertIfNegative val="0"/>
            <c:bubble3D val="0"/>
            <c:spPr>
              <a:solidFill>
                <a:srgbClr val="FFA953"/>
              </a:solidFill>
              <a:ln>
                <a:solidFill>
                  <a:srgbClr val="7680AC">
                    <a:alpha val="50000"/>
                  </a:srgbClr>
                </a:solidFill>
              </a:ln>
              <a:effectLst/>
            </c:spPr>
            <c:extLst>
              <c:ext xmlns:c16="http://schemas.microsoft.com/office/drawing/2014/chart" uri="{C3380CC4-5D6E-409C-BE32-E72D297353CC}">
                <c16:uniqueId val="{00000003-BF99-44A5-9EF7-00FB9C18ECB1}"/>
              </c:ext>
            </c:extLst>
          </c:dPt>
          <c:dPt>
            <c:idx val="4"/>
            <c:invertIfNegative val="0"/>
            <c:bubble3D val="0"/>
            <c:spPr>
              <a:solidFill>
                <a:schemeClr val="accent1"/>
              </a:solidFill>
              <a:ln>
                <a:solidFill>
                  <a:srgbClr val="7680AC">
                    <a:alpha val="50000"/>
                  </a:srgbClr>
                </a:solidFill>
              </a:ln>
              <a:effectLst/>
            </c:spPr>
            <c:extLst>
              <c:ext xmlns:c16="http://schemas.microsoft.com/office/drawing/2014/chart" uri="{C3380CC4-5D6E-409C-BE32-E72D297353CC}">
                <c16:uniqueId val="{00000004-BF99-44A5-9EF7-00FB9C18ECB1}"/>
              </c:ext>
            </c:extLst>
          </c:dPt>
          <c:dPt>
            <c:idx val="5"/>
            <c:invertIfNegative val="0"/>
            <c:bubble3D val="0"/>
            <c:spPr>
              <a:solidFill>
                <a:srgbClr val="FFA953"/>
              </a:solidFill>
              <a:ln>
                <a:solidFill>
                  <a:srgbClr val="7680AC">
                    <a:alpha val="50000"/>
                  </a:srgbClr>
                </a:solidFill>
              </a:ln>
              <a:effectLst/>
            </c:spPr>
            <c:extLst>
              <c:ext xmlns:c16="http://schemas.microsoft.com/office/drawing/2014/chart" uri="{C3380CC4-5D6E-409C-BE32-E72D297353CC}">
                <c16:uniqueId val="{00000005-BF99-44A5-9EF7-00FB9C18ECB1}"/>
              </c:ext>
            </c:extLst>
          </c:dPt>
          <c:dLbls>
            <c:numFmt formatCode="0.0%" sourceLinked="0"/>
            <c:spPr>
              <a:noFill/>
              <a:ln>
                <a:noFill/>
              </a:ln>
              <a:effectLst/>
            </c:spPr>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0.33100000000000002</c:v>
                </c:pt>
                <c:pt idx="1">
                  <c:v>0.40899999999999997</c:v>
                </c:pt>
                <c:pt idx="2">
                  <c:v>0.20799999999999999</c:v>
                </c:pt>
                <c:pt idx="3">
                  <c:v>0.17100000000000001</c:v>
                </c:pt>
                <c:pt idx="4">
                  <c:v>0.44400000000000001</c:v>
                </c:pt>
                <c:pt idx="5">
                  <c:v>0.48299999999999998</c:v>
                </c:pt>
              </c:numCache>
            </c:numRef>
          </c:val>
          <c:extLst>
            <c:ext xmlns:c16="http://schemas.microsoft.com/office/drawing/2014/chart" uri="{C3380CC4-5D6E-409C-BE32-E72D297353CC}">
              <c16:uniqueId val="{00000006-BF99-44A5-9EF7-00FB9C18ECB1}"/>
            </c:ext>
          </c:extLst>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7-BF99-44A5-9EF7-00FB9C18ECB1}"/>
              </c:ext>
            </c:extLst>
          </c:dPt>
          <c:dPt>
            <c:idx val="1"/>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8-BF99-44A5-9EF7-00FB9C18ECB1}"/>
              </c:ext>
            </c:extLst>
          </c:dPt>
          <c:dPt>
            <c:idx val="2"/>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9-BF99-44A5-9EF7-00FB9C18ECB1}"/>
              </c:ext>
            </c:extLst>
          </c:dPt>
          <c:dPt>
            <c:idx val="3"/>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A-BF99-44A5-9EF7-00FB9C18ECB1}"/>
              </c:ext>
            </c:extLst>
          </c:dPt>
          <c:dPt>
            <c:idx val="4"/>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B-BF99-44A5-9EF7-00FB9C18ECB1}"/>
              </c:ext>
            </c:extLst>
          </c:dPt>
          <c:dPt>
            <c:idx val="5"/>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C-BF99-44A5-9EF7-00FB9C18ECB1}"/>
              </c:ext>
            </c:extLst>
          </c:dPt>
          <c:dLbls>
            <c:numFmt formatCode="0.0%" sourceLinked="0"/>
            <c:spPr>
              <a:noFill/>
              <a:ln>
                <a:noFill/>
              </a:ln>
              <a:effectLst/>
            </c:spPr>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0.65700000000000003</c:v>
                </c:pt>
                <c:pt idx="1">
                  <c:v>0.53900000000000003</c:v>
                </c:pt>
                <c:pt idx="2">
                  <c:v>5.6000000000000001E-2</c:v>
                </c:pt>
                <c:pt idx="3">
                  <c:v>0.04</c:v>
                </c:pt>
                <c:pt idx="4">
                  <c:v>0.41</c:v>
                </c:pt>
                <c:pt idx="5">
                  <c:v>0.29499999999999998</c:v>
                </c:pt>
              </c:numCache>
            </c:numRef>
          </c:val>
          <c:extLst>
            <c:ext xmlns:c16="http://schemas.microsoft.com/office/drawing/2014/chart" uri="{C3380CC4-5D6E-409C-BE32-E72D297353CC}">
              <c16:uniqueId val="{0000000D-BF99-44A5-9EF7-00FB9C18ECB1}"/>
            </c:ext>
          </c:extLst>
        </c:ser>
        <c:dLbls>
          <c:showLegendKey val="0"/>
          <c:showVal val="0"/>
          <c:showCatName val="0"/>
          <c:showSerName val="0"/>
          <c:showPercent val="0"/>
          <c:showBubbleSize val="0"/>
        </c:dLbls>
        <c:gapWidth val="74"/>
        <c:overlap val="100"/>
        <c:axId val="94638848"/>
        <c:axId val="94640384"/>
      </c:barChart>
      <c:catAx>
        <c:axId val="94638848"/>
        <c:scaling>
          <c:orientation val="minMax"/>
        </c:scaling>
        <c:delete val="0"/>
        <c:axPos val="b"/>
        <c:majorGridlines/>
        <c:numFmt formatCode="General" sourceLinked="0"/>
        <c:majorTickMark val="none"/>
        <c:minorTickMark val="none"/>
        <c:tickLblPos val="none"/>
        <c:crossAx val="94640384"/>
        <c:crosses val="autoZero"/>
        <c:auto val="1"/>
        <c:lblAlgn val="ctr"/>
        <c:lblOffset val="100"/>
        <c:tickLblSkip val="2"/>
        <c:tickMarkSkip val="2"/>
        <c:noMultiLvlLbl val="0"/>
      </c:catAx>
      <c:valAx>
        <c:axId val="94640384"/>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9463884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 Chance</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0-1451-4DEB-8F15-45ACFFBA8A3E}"/>
              </c:ext>
            </c:extLst>
          </c:dPt>
          <c:dPt>
            <c:idx val="1"/>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1-1451-4DEB-8F15-45ACFFBA8A3E}"/>
              </c:ext>
            </c:extLst>
          </c:dPt>
          <c:dPt>
            <c:idx val="2"/>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2-1451-4DEB-8F15-45ACFFBA8A3E}"/>
              </c:ext>
            </c:extLst>
          </c:dPt>
          <c:dPt>
            <c:idx val="3"/>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3-1451-4DEB-8F15-45ACFFBA8A3E}"/>
              </c:ext>
            </c:extLst>
          </c:dPt>
          <c:dPt>
            <c:idx val="4"/>
            <c:invertIfNegative val="0"/>
            <c:bubble3D val="0"/>
            <c:spPr>
              <a:solidFill>
                <a:schemeClr val="accent1"/>
              </a:solidFill>
              <a:ln w="3175">
                <a:solidFill>
                  <a:srgbClr val="7680AC">
                    <a:alpha val="50000"/>
                  </a:srgbClr>
                </a:solidFill>
              </a:ln>
              <a:effectLst/>
            </c:spPr>
            <c:extLst>
              <c:ext xmlns:c16="http://schemas.microsoft.com/office/drawing/2014/chart" uri="{C3380CC4-5D6E-409C-BE32-E72D297353CC}">
                <c16:uniqueId val="{00000004-1451-4DEB-8F15-45ACFFBA8A3E}"/>
              </c:ext>
            </c:extLst>
          </c:dPt>
          <c:dPt>
            <c:idx val="5"/>
            <c:invertIfNegative val="0"/>
            <c:bubble3D val="0"/>
            <c:spPr>
              <a:solidFill>
                <a:srgbClr val="FFA953"/>
              </a:solidFill>
              <a:ln w="3175">
                <a:solidFill>
                  <a:srgbClr val="7680AC">
                    <a:alpha val="50000"/>
                  </a:srgbClr>
                </a:solidFill>
              </a:ln>
              <a:effectLst/>
            </c:spPr>
            <c:extLst>
              <c:ext xmlns:c16="http://schemas.microsoft.com/office/drawing/2014/chart" uri="{C3380CC4-5D6E-409C-BE32-E72D297353CC}">
                <c16:uniqueId val="{00000005-1451-4DEB-8F15-45ACFFBA8A3E}"/>
              </c:ext>
            </c:extLst>
          </c:dPt>
          <c:dLbls>
            <c:numFmt formatCode="0.0%" sourceLinked="0"/>
            <c:spPr>
              <a:noFill/>
              <a:ln>
                <a:noFill/>
              </a:ln>
              <a:effectLst/>
            </c:spPr>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0.20300000000000001</c:v>
                </c:pt>
                <c:pt idx="1">
                  <c:v>0.216</c:v>
                </c:pt>
                <c:pt idx="2">
                  <c:v>4.4999999999999998E-2</c:v>
                </c:pt>
                <c:pt idx="3">
                  <c:v>6.8000000000000005E-2</c:v>
                </c:pt>
                <c:pt idx="4">
                  <c:v>8.4000000000000005E-2</c:v>
                </c:pt>
                <c:pt idx="5">
                  <c:v>0.14099999999999999</c:v>
                </c:pt>
              </c:numCache>
            </c:numRef>
          </c:val>
          <c:extLst>
            <c:ext xmlns:c16="http://schemas.microsoft.com/office/drawing/2014/chart" uri="{C3380CC4-5D6E-409C-BE32-E72D297353CC}">
              <c16:uniqueId val="{00000006-1451-4DEB-8F15-45ACFFBA8A3E}"/>
            </c:ext>
          </c:extLst>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7-1451-4DEB-8F15-45ACFFBA8A3E}"/>
              </c:ext>
            </c:extLst>
          </c:dPt>
          <c:dPt>
            <c:idx val="1"/>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8-1451-4DEB-8F15-45ACFFBA8A3E}"/>
              </c:ext>
            </c:extLst>
          </c:dPt>
          <c:dPt>
            <c:idx val="2"/>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9-1451-4DEB-8F15-45ACFFBA8A3E}"/>
              </c:ext>
            </c:extLst>
          </c:dPt>
          <c:dPt>
            <c:idx val="3"/>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A-1451-4DEB-8F15-45ACFFBA8A3E}"/>
              </c:ext>
            </c:extLst>
          </c:dPt>
          <c:dPt>
            <c:idx val="4"/>
            <c:invertIfNegative val="0"/>
            <c:bubble3D val="0"/>
            <c:spPr>
              <a:solidFill>
                <a:schemeClr val="accent1">
                  <a:lumMod val="60000"/>
                  <a:lumOff val="40000"/>
                </a:schemeClr>
              </a:solidFill>
              <a:ln w="3175">
                <a:solidFill>
                  <a:srgbClr val="7680AC">
                    <a:alpha val="50000"/>
                  </a:srgbClr>
                </a:solidFill>
              </a:ln>
              <a:effectLst/>
            </c:spPr>
            <c:extLst>
              <c:ext xmlns:c16="http://schemas.microsoft.com/office/drawing/2014/chart" uri="{C3380CC4-5D6E-409C-BE32-E72D297353CC}">
                <c16:uniqueId val="{0000000B-1451-4DEB-8F15-45ACFFBA8A3E}"/>
              </c:ext>
            </c:extLst>
          </c:dPt>
          <c:dPt>
            <c:idx val="5"/>
            <c:invertIfNegative val="0"/>
            <c:bubble3D val="0"/>
            <c:spPr>
              <a:solidFill>
                <a:srgbClr val="FFCC99"/>
              </a:solidFill>
              <a:ln w="3175">
                <a:solidFill>
                  <a:srgbClr val="7680AC">
                    <a:alpha val="50000"/>
                  </a:srgbClr>
                </a:solidFill>
              </a:ln>
              <a:effectLst/>
            </c:spPr>
            <c:extLst>
              <c:ext xmlns:c16="http://schemas.microsoft.com/office/drawing/2014/chart" uri="{C3380CC4-5D6E-409C-BE32-E72D297353CC}">
                <c16:uniqueId val="{0000000C-1451-4DEB-8F15-45ACFFBA8A3E}"/>
              </c:ext>
            </c:extLst>
          </c:dPt>
          <c:dLbls>
            <c:numFmt formatCode="0.0%" sourceLinked="0"/>
            <c:spPr>
              <a:noFill/>
              <a:ln>
                <a:noFill/>
              </a:ln>
              <a:effectLst/>
            </c:spPr>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5.6000000000000001E-2</c:v>
                </c:pt>
                <c:pt idx="1">
                  <c:v>3.9E-2</c:v>
                </c:pt>
                <c:pt idx="2">
                  <c:v>2.1999999999999999E-2</c:v>
                </c:pt>
                <c:pt idx="3">
                  <c:v>1.7999999999999999E-2</c:v>
                </c:pt>
                <c:pt idx="4">
                  <c:v>3.4000000000000002E-2</c:v>
                </c:pt>
                <c:pt idx="5">
                  <c:v>2.9000000000000001E-2</c:v>
                </c:pt>
              </c:numCache>
            </c:numRef>
          </c:val>
          <c:extLst>
            <c:ext xmlns:c16="http://schemas.microsoft.com/office/drawing/2014/chart" uri="{C3380CC4-5D6E-409C-BE32-E72D297353CC}">
              <c16:uniqueId val="{0000000D-1451-4DEB-8F15-45ACFFBA8A3E}"/>
            </c:ext>
          </c:extLst>
        </c:ser>
        <c:dLbls>
          <c:showLegendKey val="0"/>
          <c:showVal val="0"/>
          <c:showCatName val="0"/>
          <c:showSerName val="0"/>
          <c:showPercent val="0"/>
          <c:showBubbleSize val="0"/>
        </c:dLbls>
        <c:gapWidth val="74"/>
        <c:overlap val="100"/>
        <c:axId val="96063872"/>
        <c:axId val="96065408"/>
      </c:barChart>
      <c:catAx>
        <c:axId val="96063872"/>
        <c:scaling>
          <c:orientation val="minMax"/>
        </c:scaling>
        <c:delete val="0"/>
        <c:axPos val="b"/>
        <c:majorGridlines/>
        <c:numFmt formatCode="General" sourceLinked="0"/>
        <c:majorTickMark val="none"/>
        <c:minorTickMark val="none"/>
        <c:tickLblPos val="none"/>
        <c:crossAx val="96065408"/>
        <c:crosses val="autoZero"/>
        <c:auto val="1"/>
        <c:lblAlgn val="ctr"/>
        <c:lblOffset val="100"/>
        <c:tickLblSkip val="2"/>
        <c:tickMarkSkip val="2"/>
        <c:noMultiLvlLbl val="0"/>
      </c:catAx>
      <c:valAx>
        <c:axId val="96065408"/>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9606387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27"/>
          <c:y val="1.5873015873015879E-2"/>
        </c:manualLayout>
      </c:layout>
      <c:overlay val="0"/>
    </c:title>
    <c:autoTitleDeleted val="0"/>
    <c:plotArea>
      <c:layout>
        <c:manualLayout>
          <c:layoutTarget val="inner"/>
          <c:xMode val="edge"/>
          <c:yMode val="edge"/>
          <c:x val="2.7142619505000052E-2"/>
          <c:y val="0.17364545056867894"/>
          <c:w val="0.78738281387750131"/>
          <c:h val="0.48348490813648992"/>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53"/>
          <c:y val="0.71514025103297763"/>
          <c:w val="0.65155887717425165"/>
          <c:h val="0.17472872326602729"/>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962673913548447E-2"/>
          <c:y val="3.2309301181102416E-2"/>
          <c:w val="0.9160373260864515"/>
          <c:h val="0.74028990694345065"/>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Sheet1!$B$2:$B$7</c:f>
              <c:numCache>
                <c:formatCode>0.00%</c:formatCode>
                <c:ptCount val="6"/>
                <c:pt idx="0">
                  <c:v>0.59899999999999998</c:v>
                </c:pt>
                <c:pt idx="1">
                  <c:v>0</c:v>
                </c:pt>
                <c:pt idx="2">
                  <c:v>0</c:v>
                </c:pt>
                <c:pt idx="3">
                  <c:v>0.27600000000000002</c:v>
                </c:pt>
                <c:pt idx="4">
                  <c:v>0.125</c:v>
                </c:pt>
                <c:pt idx="5">
                  <c:v>0</c:v>
                </c:pt>
              </c:numCache>
            </c:numRef>
          </c:val>
          <c:extLst>
            <c:ext xmlns:c16="http://schemas.microsoft.com/office/drawing/2014/chart" uri="{C3380CC4-5D6E-409C-BE32-E72D297353CC}">
              <c16:uniqueId val="{00000000-47C8-44E6-BA0A-D2E0F6FFC383}"/>
            </c:ext>
          </c:extLst>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Sheet1!$C$2:$C$7</c:f>
              <c:numCache>
                <c:formatCode>0.00%</c:formatCode>
                <c:ptCount val="6"/>
                <c:pt idx="0">
                  <c:v>0.56999999999999995</c:v>
                </c:pt>
                <c:pt idx="1">
                  <c:v>1.4999999999999999E-2</c:v>
                </c:pt>
                <c:pt idx="2">
                  <c:v>0.01</c:v>
                </c:pt>
                <c:pt idx="3">
                  <c:v>0.28399999999999997</c:v>
                </c:pt>
                <c:pt idx="4">
                  <c:v>0.111</c:v>
                </c:pt>
                <c:pt idx="5">
                  <c:v>1.0999999999999999E-2</c:v>
                </c:pt>
              </c:numCache>
            </c:numRef>
          </c:val>
          <c:extLst>
            <c:ext xmlns:c16="http://schemas.microsoft.com/office/drawing/2014/chart" uri="{C3380CC4-5D6E-409C-BE32-E72D297353CC}">
              <c16:uniqueId val="{00000001-47C8-44E6-BA0A-D2E0F6FFC383}"/>
            </c:ext>
          </c:extLst>
        </c:ser>
        <c:dLbls>
          <c:showLegendKey val="0"/>
          <c:showVal val="1"/>
          <c:showCatName val="0"/>
          <c:showSerName val="0"/>
          <c:showPercent val="0"/>
          <c:showBubbleSize val="0"/>
        </c:dLbls>
        <c:gapWidth val="130"/>
        <c:overlap val="-10"/>
        <c:axId val="75347456"/>
        <c:axId val="75348992"/>
      </c:barChart>
      <c:catAx>
        <c:axId val="75347456"/>
        <c:scaling>
          <c:orientation val="minMax"/>
        </c:scaling>
        <c:delete val="0"/>
        <c:axPos val="b"/>
        <c:numFmt formatCode="General" sourceLinked="0"/>
        <c:majorTickMark val="out"/>
        <c:minorTickMark val="none"/>
        <c:tickLblPos val="nextTo"/>
        <c:txPr>
          <a:bodyPr rot="0" vert="horz"/>
          <a:lstStyle/>
          <a:p>
            <a:pPr>
              <a:defRPr sz="1150">
                <a:solidFill>
                  <a:schemeClr val="tx2"/>
                </a:solidFill>
              </a:defRPr>
            </a:pPr>
            <a:endParaRPr lang="en-US"/>
          </a:p>
        </c:txPr>
        <c:crossAx val="75348992"/>
        <c:crosses val="autoZero"/>
        <c:auto val="1"/>
        <c:lblAlgn val="ctr"/>
        <c:lblOffset val="100"/>
        <c:noMultiLvlLbl val="0"/>
      </c:catAx>
      <c:valAx>
        <c:axId val="75348992"/>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75347456"/>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000023227185292"/>
          <c:y val="0.91533915682414702"/>
          <c:w val="0.31006712523003588"/>
          <c:h val="8.4660843175854733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879E-2"/>
        </c:manualLayout>
      </c:layout>
      <c:overlay val="0"/>
    </c:title>
    <c:autoTitleDeleted val="0"/>
    <c:plotArea>
      <c:layout>
        <c:manualLayout>
          <c:layoutTarget val="inner"/>
          <c:xMode val="edge"/>
          <c:yMode val="edge"/>
          <c:x val="2.7142619505000052E-2"/>
          <c:y val="0.17364545056867894"/>
          <c:w val="0.78738281387750131"/>
          <c:h val="0.48348490813649003"/>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56"/>
          <c:y val="0.71514025103297763"/>
          <c:w val="0.65155887717425165"/>
          <c:h val="0.17472872326602729"/>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None</c:v>
                </c:pt>
                <c:pt idx="1">
                  <c:v>1</c:v>
                </c:pt>
                <c:pt idx="2">
                  <c:v>2</c:v>
                </c:pt>
                <c:pt idx="3">
                  <c:v>3</c:v>
                </c:pt>
                <c:pt idx="4">
                  <c:v>4</c:v>
                </c:pt>
                <c:pt idx="5">
                  <c:v>5</c:v>
                </c:pt>
                <c:pt idx="6">
                  <c:v>6</c:v>
                </c:pt>
                <c:pt idx="7">
                  <c:v>7-10</c:v>
                </c:pt>
                <c:pt idx="8">
                  <c:v>11 or more</c:v>
                </c:pt>
              </c:strCache>
            </c:strRef>
          </c:cat>
          <c:val>
            <c:numRef>
              <c:f>Sheet1!$B$2:$B$10</c:f>
              <c:numCache>
                <c:formatCode>0.00%</c:formatCode>
                <c:ptCount val="9"/>
                <c:pt idx="0">
                  <c:v>5.1999999999999998E-2</c:v>
                </c:pt>
                <c:pt idx="1">
                  <c:v>2.5999999999999999E-2</c:v>
                </c:pt>
                <c:pt idx="2">
                  <c:v>2.5999999999999999E-2</c:v>
                </c:pt>
                <c:pt idx="3">
                  <c:v>7.8E-2</c:v>
                </c:pt>
                <c:pt idx="4">
                  <c:v>0.13500000000000001</c:v>
                </c:pt>
                <c:pt idx="5">
                  <c:v>0.104</c:v>
                </c:pt>
                <c:pt idx="6">
                  <c:v>9.4E-2</c:v>
                </c:pt>
                <c:pt idx="7">
                  <c:v>0.375</c:v>
                </c:pt>
                <c:pt idx="8">
                  <c:v>0.109</c:v>
                </c:pt>
              </c:numCache>
            </c:numRef>
          </c:val>
          <c:extLst>
            <c:ext xmlns:c16="http://schemas.microsoft.com/office/drawing/2014/chart" uri="{C3380CC4-5D6E-409C-BE32-E72D297353CC}">
              <c16:uniqueId val="{00000000-B3EE-4D3C-92F3-95334EFE3E41}"/>
            </c:ext>
          </c:extLst>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None</c:v>
                </c:pt>
                <c:pt idx="1">
                  <c:v>1</c:v>
                </c:pt>
                <c:pt idx="2">
                  <c:v>2</c:v>
                </c:pt>
                <c:pt idx="3">
                  <c:v>3</c:v>
                </c:pt>
                <c:pt idx="4">
                  <c:v>4</c:v>
                </c:pt>
                <c:pt idx="5">
                  <c:v>5</c:v>
                </c:pt>
                <c:pt idx="6">
                  <c:v>6</c:v>
                </c:pt>
                <c:pt idx="7">
                  <c:v>7-10</c:v>
                </c:pt>
                <c:pt idx="8">
                  <c:v>11 or more</c:v>
                </c:pt>
              </c:strCache>
            </c:strRef>
          </c:cat>
          <c:val>
            <c:numRef>
              <c:f>Sheet1!$C$2:$C$10</c:f>
              <c:numCache>
                <c:formatCode>0.00%</c:formatCode>
                <c:ptCount val="9"/>
                <c:pt idx="0">
                  <c:v>7.0999999999999994E-2</c:v>
                </c:pt>
                <c:pt idx="1">
                  <c:v>4.8000000000000001E-2</c:v>
                </c:pt>
                <c:pt idx="2">
                  <c:v>6.4000000000000001E-2</c:v>
                </c:pt>
                <c:pt idx="3">
                  <c:v>9.5000000000000001E-2</c:v>
                </c:pt>
                <c:pt idx="4">
                  <c:v>9.8000000000000004E-2</c:v>
                </c:pt>
                <c:pt idx="5">
                  <c:v>0.109</c:v>
                </c:pt>
                <c:pt idx="6">
                  <c:v>0.113</c:v>
                </c:pt>
                <c:pt idx="7">
                  <c:v>0.29299999999999998</c:v>
                </c:pt>
                <c:pt idx="8">
                  <c:v>0.11</c:v>
                </c:pt>
              </c:numCache>
            </c:numRef>
          </c:val>
          <c:extLst>
            <c:ext xmlns:c16="http://schemas.microsoft.com/office/drawing/2014/chart" uri="{C3380CC4-5D6E-409C-BE32-E72D297353CC}">
              <c16:uniqueId val="{00000001-B3EE-4D3C-92F3-95334EFE3E41}"/>
            </c:ext>
          </c:extLst>
        </c:ser>
        <c:dLbls>
          <c:showLegendKey val="0"/>
          <c:showVal val="1"/>
          <c:showCatName val="0"/>
          <c:showSerName val="0"/>
          <c:showPercent val="0"/>
          <c:showBubbleSize val="0"/>
        </c:dLbls>
        <c:gapWidth val="75"/>
        <c:overlap val="-25"/>
        <c:axId val="77784576"/>
        <c:axId val="77786112"/>
      </c:barChart>
      <c:catAx>
        <c:axId val="77784576"/>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77786112"/>
        <c:crosses val="autoZero"/>
        <c:auto val="1"/>
        <c:lblAlgn val="ctr"/>
        <c:lblOffset val="100"/>
        <c:noMultiLvlLbl val="0"/>
      </c:catAx>
      <c:valAx>
        <c:axId val="7778611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77784576"/>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4237226596675652"/>
          <c:y val="0.93684588254593426"/>
          <c:w val="0.31829166666666681"/>
          <c:h val="5.0429584973753293E-2"/>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accent5">
                    <a:lumMod val="75000"/>
                  </a:schemeClr>
                </a:solidFill>
              </a:defRPr>
            </a:pPr>
            <a:r>
              <a:rPr lang="en-US" dirty="0" smtClean="0">
                <a:solidFill>
                  <a:schemeClr val="accent5">
                    <a:lumMod val="75000"/>
                  </a:schemeClr>
                </a:solidFill>
              </a:rPr>
              <a:t>Were you accepted by your first choice college?</a:t>
            </a:r>
            <a:endParaRPr lang="en-US" dirty="0">
              <a:solidFill>
                <a:schemeClr val="accent5">
                  <a:lumMod val="75000"/>
                </a:schemeClr>
              </a:solidFill>
            </a:endParaRPr>
          </a:p>
        </c:rich>
      </c:tx>
      <c:layout/>
      <c:overlay val="0"/>
    </c:title>
    <c:autoTitleDeleted val="0"/>
    <c:plotArea>
      <c:layout/>
      <c:pieChart>
        <c:varyColors val="1"/>
        <c:ser>
          <c:idx val="0"/>
          <c:order val="0"/>
          <c:tx>
            <c:strRef>
              <c:f>Sheet1!$B$1</c:f>
              <c:strCache>
                <c:ptCount val="1"/>
                <c:pt idx="0">
                  <c:v>Accepted by first choice</c:v>
                </c:pt>
              </c:strCache>
            </c:strRef>
          </c:tx>
          <c:spPr>
            <a:ln w="3175">
              <a:solidFill>
                <a:srgbClr val="7680AC">
                  <a:alpha val="50000"/>
                </a:srgbClr>
              </a:solidFill>
            </a:ln>
          </c:spPr>
          <c:dPt>
            <c:idx val="0"/>
            <c:bubble3D val="0"/>
            <c:spPr>
              <a:solidFill>
                <a:schemeClr val="accent1"/>
              </a:solidFill>
              <a:ln w="3175">
                <a:solidFill>
                  <a:srgbClr val="7680AC">
                    <a:alpha val="50000"/>
                  </a:srgbClr>
                </a:solidFill>
              </a:ln>
            </c:spPr>
            <c:extLst>
              <c:ext xmlns:c16="http://schemas.microsoft.com/office/drawing/2014/chart" uri="{C3380CC4-5D6E-409C-BE32-E72D297353CC}">
                <c16:uniqueId val="{00000000-F346-43E7-92A3-E166A9B08F11}"/>
              </c:ext>
            </c:extLst>
          </c:dPt>
          <c:dPt>
            <c:idx val="1"/>
            <c:bubble3D val="0"/>
            <c:spPr>
              <a:solidFill>
                <a:srgbClr val="FFCC99"/>
              </a:solidFill>
              <a:ln w="3175">
                <a:solidFill>
                  <a:srgbClr val="7680AC">
                    <a:alpha val="50000"/>
                  </a:srgbClr>
                </a:solidFill>
              </a:ln>
            </c:spPr>
            <c:extLst>
              <c:ext xmlns:c16="http://schemas.microsoft.com/office/drawing/2014/chart" uri="{C3380CC4-5D6E-409C-BE32-E72D297353CC}">
                <c16:uniqueId val="{00000001-F346-43E7-92A3-E166A9B08F11}"/>
              </c:ext>
            </c:extLst>
          </c:dPt>
          <c:dLbls>
            <c:spPr>
              <a:noFill/>
              <a:ln>
                <a:noFill/>
              </a:ln>
              <a:effectLst/>
            </c:spPr>
            <c:txPr>
              <a:bodyPr/>
              <a:lstStyle/>
              <a:p>
                <a:pPr>
                  <a:defRPr b="1">
                    <a:solidFill>
                      <a:schemeClr val="bg1">
                        <a:lumMod val="75000"/>
                      </a:schemeClr>
                    </a:solidFill>
                  </a:defRPr>
                </a:pPr>
                <a:endParaRPr lang="en-US"/>
              </a:p>
            </c:txPr>
            <c:dLblPos val="bestFit"/>
            <c:showLegendKey val="0"/>
            <c:showVal val="1"/>
            <c:showCatName val="0"/>
            <c:showSerName val="0"/>
            <c:showPercent val="0"/>
            <c:showBubbleSize val="0"/>
            <c:showLeaderLines val="0"/>
            <c:extLst>
              <c:ext xmlns:c15="http://schemas.microsoft.com/office/drawing/2012/chart" uri="{CE6537A1-D6FC-4f65-9D91-7224C49458BB}">
                <c15:layout/>
              </c:ext>
            </c:extLst>
          </c:dLbls>
          <c:cat>
            <c:strRef>
              <c:f>Sheet1!$A$2:$A$3</c:f>
              <c:strCache>
                <c:ptCount val="2"/>
                <c:pt idx="0">
                  <c:v>Yes</c:v>
                </c:pt>
                <c:pt idx="1">
                  <c:v>No</c:v>
                </c:pt>
              </c:strCache>
            </c:strRef>
          </c:cat>
          <c:val>
            <c:numRef>
              <c:f>Sheet1!$B$2:$B$3</c:f>
              <c:numCache>
                <c:formatCode>0.0%</c:formatCode>
                <c:ptCount val="2"/>
                <c:pt idx="0">
                  <c:v>0.79100000000000004</c:v>
                </c:pt>
                <c:pt idx="1">
                  <c:v>0.20899999999999999</c:v>
                </c:pt>
              </c:numCache>
            </c:numRef>
          </c:val>
          <c:extLst>
            <c:ext xmlns:c16="http://schemas.microsoft.com/office/drawing/2014/chart" uri="{C3380CC4-5D6E-409C-BE32-E72D297353CC}">
              <c16:uniqueId val="{00000002-F346-43E7-92A3-E166A9B08F11}"/>
            </c:ext>
          </c:extLst>
        </c:ser>
        <c:dLbls>
          <c:showLegendKey val="0"/>
          <c:showVal val="0"/>
          <c:showCatName val="0"/>
          <c:showSerName val="0"/>
          <c:showPercent val="0"/>
          <c:showBubbleSize val="0"/>
          <c:showLeaderLines val="0"/>
        </c:dLbls>
        <c:firstSliceAng val="0"/>
      </c:pieChart>
    </c:plotArea>
    <c:legend>
      <c:legendPos val="r"/>
      <c:legendEntry>
        <c:idx val="0"/>
        <c:txPr>
          <a:bodyPr/>
          <a:lstStyle/>
          <a:p>
            <a:pPr>
              <a:defRPr sz="1300">
                <a:solidFill>
                  <a:schemeClr val="tx2"/>
                </a:solidFill>
              </a:defRPr>
            </a:pPr>
            <a:endParaRPr lang="en-US"/>
          </a:p>
        </c:txPr>
      </c:legendEntry>
      <c:legendEntry>
        <c:idx val="1"/>
        <c:txPr>
          <a:bodyPr/>
          <a:lstStyle/>
          <a:p>
            <a:pPr>
              <a:defRPr sz="1300">
                <a:solidFill>
                  <a:schemeClr val="tx2"/>
                </a:solidFill>
              </a:defRPr>
            </a:pPr>
            <a:endParaRPr lang="en-US"/>
          </a:p>
        </c:txPr>
      </c:legendEntry>
      <c:layout>
        <c:manualLayout>
          <c:xMode val="edge"/>
          <c:yMode val="edge"/>
          <c:x val="0.19724059492563428"/>
          <c:y val="0.90440754381508759"/>
          <c:w val="0.41757421988918292"/>
          <c:h val="9.5592456184913174E-2"/>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To be able to get a better job</a:t>
          </a:r>
          <a:endParaRPr lang="en-US" sz="1300" dirty="0">
            <a:solidFill>
              <a:schemeClr val="tx2"/>
            </a:solidFill>
          </a:endParaRP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gain a general education and appreciation of ideas</a:t>
          </a:r>
          <a:endParaRPr lang="en-US" sz="1300" dirty="0">
            <a:solidFill>
              <a:schemeClr val="tx2"/>
            </a:solidFill>
          </a:endParaRP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make me a more cultured person</a:t>
          </a:r>
          <a:endParaRPr lang="en-US" sz="1300" dirty="0">
            <a:solidFill>
              <a:schemeClr val="tx2"/>
            </a:solidFill>
          </a:endParaRP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be able to make more money</a:t>
          </a:r>
          <a:endParaRPr lang="en-US" sz="1300" dirty="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learn more about things that interest me</a:t>
          </a:r>
          <a:endParaRPr lang="en-US" sz="1300" dirty="0">
            <a:solidFill>
              <a:schemeClr val="tx2"/>
            </a:solidFill>
          </a:endParaRP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get training for a specific career</a:t>
          </a:r>
          <a:endParaRPr lang="en-US" sz="1300" dirty="0">
            <a:solidFill>
              <a:schemeClr val="tx2"/>
            </a:solidFill>
          </a:endParaRP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prepare myself for graduate or professional school</a:t>
          </a:r>
          <a:endParaRPr lang="en-US" sz="1300" dirty="0">
            <a:solidFill>
              <a:schemeClr val="tx2"/>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0.06306</cdr:x>
      <cdr:y>0.81667</cdr:y>
    </cdr:from>
    <cdr:to>
      <cdr:x>0.2527</cdr:x>
      <cdr:y>1</cdr:y>
    </cdr:to>
    <cdr:sp macro="" textlink="">
      <cdr:nvSpPr>
        <cdr:cNvPr id="2" name="TextBox 1"/>
        <cdr:cNvSpPr txBox="1"/>
      </cdr:nvSpPr>
      <cdr:spPr>
        <a:xfrm xmlns:a="http://schemas.openxmlformats.org/drawingml/2006/main">
          <a:off x="551454" y="3733801"/>
          <a:ext cx="1658345" cy="8381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50" dirty="0" smtClean="0">
              <a:solidFill>
                <a:schemeClr val="tx2"/>
              </a:solidFill>
            </a:rPr>
            <a:t>This college has a very good academic reputation</a:t>
          </a:r>
          <a:endParaRPr lang="en-US" sz="1250" dirty="0">
            <a:solidFill>
              <a:schemeClr val="tx2"/>
            </a:solidFill>
          </a:endParaRPr>
        </a:p>
      </cdr:txBody>
    </cdr:sp>
  </cdr:relSizeAnchor>
  <cdr:relSizeAnchor xmlns:cdr="http://schemas.openxmlformats.org/drawingml/2006/chartDrawing">
    <cdr:from>
      <cdr:x>0.2527</cdr:x>
      <cdr:y>0.81667</cdr:y>
    </cdr:from>
    <cdr:to>
      <cdr:x>0.43568</cdr:x>
      <cdr:y>0.91836</cdr:y>
    </cdr:to>
    <cdr:sp macro="" textlink="">
      <cdr:nvSpPr>
        <cdr:cNvPr id="3" name="TextBox 1"/>
        <cdr:cNvSpPr txBox="1"/>
      </cdr:nvSpPr>
      <cdr:spPr>
        <a:xfrm xmlns:a="http://schemas.openxmlformats.org/drawingml/2006/main">
          <a:off x="2209800" y="3733800"/>
          <a:ext cx="16002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 has a good reputation for its social activities</a:t>
          </a:r>
          <a:endParaRPr lang="en-US" sz="1250" dirty="0">
            <a:solidFill>
              <a:schemeClr val="tx2"/>
            </a:solidFill>
          </a:endParaRPr>
        </a:p>
      </cdr:txBody>
    </cdr:sp>
  </cdr:relSizeAnchor>
  <cdr:relSizeAnchor xmlns:cdr="http://schemas.openxmlformats.org/drawingml/2006/chartDrawing">
    <cdr:from>
      <cdr:x>0.43568</cdr:x>
      <cdr:y>0.81667</cdr:y>
    </cdr:from>
    <cdr:to>
      <cdr:x>0.62738</cdr:x>
      <cdr:y>0.93616</cdr:y>
    </cdr:to>
    <cdr:sp macro="" textlink="">
      <cdr:nvSpPr>
        <cdr:cNvPr id="4" name="TextBox 1"/>
        <cdr:cNvSpPr txBox="1"/>
      </cdr:nvSpPr>
      <cdr:spPr>
        <a:xfrm xmlns:a="http://schemas.openxmlformats.org/drawingml/2006/main">
          <a:off x="3809986" y="3920506"/>
          <a:ext cx="1676414"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gain admission to top graduate/professional schools</a:t>
          </a:r>
          <a:endParaRPr lang="en-US" sz="1250" dirty="0">
            <a:solidFill>
              <a:schemeClr val="tx2"/>
            </a:solidFill>
          </a:endParaRPr>
        </a:p>
      </cdr:txBody>
    </cdr:sp>
  </cdr:relSizeAnchor>
  <cdr:relSizeAnchor xmlns:cdr="http://schemas.openxmlformats.org/drawingml/2006/chartDrawing">
    <cdr:from>
      <cdr:x>0.62738</cdr:x>
      <cdr:y>0.8254</cdr:y>
    </cdr:from>
    <cdr:to>
      <cdr:x>0.81037</cdr:x>
      <cdr:y>0.92709</cdr:y>
    </cdr:to>
    <cdr:sp macro="" textlink="">
      <cdr:nvSpPr>
        <cdr:cNvPr id="5" name="TextBox 1"/>
        <cdr:cNvSpPr txBox="1"/>
      </cdr:nvSpPr>
      <cdr:spPr>
        <a:xfrm xmlns:a="http://schemas.openxmlformats.org/drawingml/2006/main">
          <a:off x="54864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get good jobs</a:t>
          </a:r>
          <a:endParaRPr lang="en-US" sz="1250" dirty="0">
            <a:solidFill>
              <a:schemeClr val="tx2"/>
            </a:solidFill>
          </a:endParaRP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The percentage of students that graduate from this college</a:t>
          </a:r>
          <a:endParaRPr lang="en-US" sz="1250" dirty="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I was offered financial assistance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The cost of attending this college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Not offered aid by first choice</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Could not afford first choice</a:t>
          </a:r>
          <a:endParaRPr lang="en-US" sz="1400" dirty="0">
            <a:solidFill>
              <a:schemeClr val="tx2"/>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My parents wanted me to come here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I wanted to live near home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Rankings in national magazines</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A visit to the campus</a:t>
          </a:r>
          <a:endParaRPr lang="en-US" sz="1400" dirty="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0.67489</cdr:x>
      <cdr:y>0.19236</cdr:y>
    </cdr:from>
    <cdr:to>
      <cdr:x>0.97484</cdr:x>
      <cdr:y>0.87128</cdr:y>
    </cdr:to>
    <cdr:sp macro="" textlink="">
      <cdr:nvSpPr>
        <cdr:cNvPr id="2" name="TextBox 1"/>
        <cdr:cNvSpPr txBox="1"/>
      </cdr:nvSpPr>
      <cdr:spPr>
        <a:xfrm xmlns:a="http://schemas.openxmlformats.org/drawingml/2006/main">
          <a:off x="6083300" y="863591"/>
          <a:ext cx="2703737"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Construct 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Publicly communicated your opinion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about a cause</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I am interested in seeking information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about current social and political issues</a:t>
          </a:r>
        </a:p>
        <a:p xmlns:a="http://schemas.openxmlformats.org/drawingml/2006/main">
          <a:pPr algn="l">
            <a:buFont typeface="Arial" pitchFamily="34" charset="0"/>
            <a:buChar char="•"/>
          </a:pPr>
          <a:r>
            <a:rPr lang="en-US" sz="1200" dirty="0" smtClean="0">
              <a:solidFill>
                <a:schemeClr val="tx1">
                  <a:lumMod val="75000"/>
                </a:schemeClr>
              </a:solidFill>
            </a:rPr>
            <a:t> Worked on a local, state, or national</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political campaign</a:t>
          </a:r>
        </a:p>
        <a:p xmlns:a="http://schemas.openxmlformats.org/drawingml/2006/main">
          <a:pPr algn="l">
            <a:buFont typeface="Arial" pitchFamily="34" charset="0"/>
            <a:buChar char="•"/>
          </a:pPr>
          <a:r>
            <a:rPr lang="en-US" sz="1200" dirty="0">
              <a:solidFill>
                <a:schemeClr val="tx1">
                  <a:lumMod val="75000"/>
                </a:schemeClr>
              </a:solidFill>
            </a:rPr>
            <a:t> </a:t>
          </a:r>
          <a:r>
            <a:rPr lang="en-US" sz="1200" dirty="0" smtClean="0">
              <a:solidFill>
                <a:schemeClr val="tx1">
                  <a:lumMod val="75000"/>
                </a:schemeClr>
              </a:solidFill>
            </a:rPr>
            <a:t>Demonstrated for a cause</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Keeping up to date with political affairs</a:t>
          </a:r>
          <a:endParaRPr lang="en-US" sz="1200" dirty="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Influencing social values</a:t>
          </a:r>
        </a:p>
        <a:p xmlns:a="http://schemas.openxmlformats.org/drawingml/2006/main">
          <a:pPr algn="l">
            <a:buFont typeface="Arial" pitchFamily="34" charset="0"/>
            <a:buChar char="•"/>
          </a:pPr>
          <a:r>
            <a:rPr lang="en-US" sz="1200" i="0" dirty="0" smtClean="0">
              <a:solidFill>
                <a:schemeClr val="tx1">
                  <a:lumMod val="75000"/>
                </a:schemeClr>
              </a:solidFill>
            </a:rPr>
            <a:t> Helped raise money for a cause or</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campaign</a:t>
          </a:r>
        </a:p>
        <a:p xmlns:a="http://schemas.openxmlformats.org/drawingml/2006/main">
          <a:pPr algn="l">
            <a:buFont typeface="Arial" pitchFamily="34" charset="0"/>
            <a:buChar char="•"/>
          </a:pPr>
          <a:r>
            <a:rPr lang="en-US" sz="1200" i="0" dirty="0" smtClean="0">
              <a:solidFill>
                <a:schemeClr val="tx1">
                  <a:lumMod val="75000"/>
                </a:schemeClr>
              </a:solidFill>
            </a:rPr>
            <a:t> Performed volunteer work</a:t>
          </a:r>
        </a:p>
        <a:p xmlns:a="http://schemas.openxmlformats.org/drawingml/2006/main">
          <a:pPr algn="l">
            <a:buFont typeface="Arial" pitchFamily="34" charset="0"/>
            <a:buChar char="•"/>
          </a:pPr>
          <a:endParaRPr lang="en-US" sz="1200" i="0" dirty="0" smtClean="0">
            <a:solidFill>
              <a:schemeClr val="tx1">
                <a:lumMod val="75000"/>
              </a:schemeClr>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Participate in volunteer or community service work</a:t>
          </a:r>
          <a:endParaRPr lang="en-US" sz="1300" dirty="0">
            <a:solidFill>
              <a:schemeClr val="tx2"/>
            </a:solidFill>
          </a:endParaRP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Participate in a study abroad program</a:t>
          </a:r>
          <a:endParaRPr lang="en-US" sz="1300" dirty="0">
            <a:solidFill>
              <a:schemeClr val="tx2"/>
            </a:solidFill>
          </a:endParaRP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Discuss course content with students outside of class</a:t>
          </a:r>
          <a:endParaRPr lang="en-US" sz="1300" dirty="0">
            <a:solidFill>
              <a:schemeClr val="tx2"/>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Communicate regularly with your professors</a:t>
          </a:r>
          <a:endParaRPr lang="en-US" sz="1300" dirty="0">
            <a:solidFill>
              <a:schemeClr val="tx2"/>
            </a:solidFill>
          </a:endParaRP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course exclusively online at this institution</a:t>
          </a:r>
          <a:endParaRPr lang="en-US" sz="1300" dirty="0">
            <a:solidFill>
              <a:schemeClr val="tx2"/>
            </a:solidFill>
          </a:endParaRP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Work on a professor’s research project</a:t>
          </a:r>
          <a:endParaRPr lang="en-US" sz="1300" dirty="0">
            <a:solidFill>
              <a:schemeClr val="tx2"/>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0.06971</cdr:x>
      <cdr:y>0.83607</cdr:y>
    </cdr:from>
    <cdr:to>
      <cdr:x>0.36597</cdr:x>
      <cdr:y>0.98368</cdr:y>
    </cdr:to>
    <cdr:sp macro="" textlink="">
      <cdr:nvSpPr>
        <cdr:cNvPr id="2" name="TextBox 1"/>
        <cdr:cNvSpPr txBox="1"/>
      </cdr:nvSpPr>
      <cdr:spPr>
        <a:xfrm xmlns:a="http://schemas.openxmlformats.org/drawingml/2006/main">
          <a:off x="609600" y="3886200"/>
          <a:ext cx="2590800" cy="6861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Need extra time to complete your degree requirements</a:t>
          </a:r>
          <a:endParaRPr lang="en-US" sz="1300" dirty="0">
            <a:solidFill>
              <a:schemeClr val="tx2"/>
            </a:solidFill>
          </a:endParaRPr>
        </a:p>
      </cdr:txBody>
    </cdr:sp>
  </cdr:relSizeAnchor>
  <cdr:relSizeAnchor xmlns:cdr="http://schemas.openxmlformats.org/drawingml/2006/chartDrawing">
    <cdr:from>
      <cdr:x>0.3834</cdr:x>
      <cdr:y>0.83607</cdr:y>
    </cdr:from>
    <cdr:to>
      <cdr:x>0.68838</cdr:x>
      <cdr:y>0.9694</cdr:y>
    </cdr:to>
    <cdr:sp macro="" textlink="">
      <cdr:nvSpPr>
        <cdr:cNvPr id="3" name="TextBox 1"/>
        <cdr:cNvSpPr txBox="1"/>
      </cdr:nvSpPr>
      <cdr:spPr>
        <a:xfrm xmlns:a="http://schemas.openxmlformats.org/drawingml/2006/main">
          <a:off x="3352800" y="3886200"/>
          <a:ext cx="2667000"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leave of absence from this college temporarily</a:t>
          </a:r>
          <a:endParaRPr lang="en-US" sz="1300" dirty="0">
            <a:solidFill>
              <a:schemeClr val="tx2"/>
            </a:solidFill>
          </a:endParaRPr>
        </a:p>
      </cdr:txBody>
    </cdr:sp>
  </cdr:relSizeAnchor>
  <cdr:relSizeAnchor xmlns:cdr="http://schemas.openxmlformats.org/drawingml/2006/chartDrawing">
    <cdr:from>
      <cdr:x>0.69709</cdr:x>
      <cdr:y>0.83607</cdr:y>
    </cdr:from>
    <cdr:to>
      <cdr:x>0.99335</cdr:x>
      <cdr:y>0.98606</cdr:y>
    </cdr:to>
    <cdr:sp macro="" textlink="">
      <cdr:nvSpPr>
        <cdr:cNvPr id="4" name="TextBox 1"/>
        <cdr:cNvSpPr txBox="1"/>
      </cdr:nvSpPr>
      <cdr:spPr>
        <a:xfrm xmlns:a="http://schemas.openxmlformats.org/drawingml/2006/main">
          <a:off x="6096000" y="3886200"/>
          <a:ext cx="2590800"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Transfer to another college before graduating</a:t>
          </a:r>
          <a:endParaRPr lang="en-US" sz="1300" dirty="0">
            <a:solidFill>
              <a:schemeClr val="tx2"/>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10</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smtClean="0"/>
              <a:t>This section highlights the impact of the current economi</a:t>
            </a:r>
            <a:r>
              <a:rPr lang="en-US" baseline="0" dirty="0" smtClean="0"/>
              <a:t>c situation on college choice, the sources used to cover first year educational expenses and students’ concerns about financing college.</a:t>
            </a:r>
            <a:endParaRPr lang="en-US" dirty="0" smtClean="0"/>
          </a:p>
          <a:p>
            <a:endParaRPr lang="en-US" b="1" dirty="0" smtClean="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smtClean="0">
                <a:solidFill>
                  <a:srgbClr val="000000"/>
                </a:solidFill>
              </a:rPr>
              <a:t>The full stem for this item is: “How much of your first year’s educational expenses (room, board, tuition, and fees) do you expect to cover from </a:t>
            </a:r>
            <a:r>
              <a:rPr lang="en-US" u="sng" dirty="0" smtClean="0">
                <a:solidFill>
                  <a:srgbClr val="000000"/>
                </a:solidFill>
              </a:rPr>
              <a:t>each</a:t>
            </a:r>
            <a:r>
              <a:rPr lang="en-US" u="none" dirty="0" smtClean="0">
                <a:solidFill>
                  <a:srgbClr val="000000"/>
                </a:solidFill>
              </a:rPr>
              <a:t> of the sources</a:t>
            </a:r>
            <a:r>
              <a:rPr lang="en-US" u="none" baseline="0" dirty="0" smtClean="0">
                <a:solidFill>
                  <a:srgbClr val="000000"/>
                </a:solidFill>
              </a:rPr>
              <a:t> listed</a:t>
            </a:r>
            <a:r>
              <a:rPr lang="en-US" dirty="0" smtClean="0">
                <a:solidFill>
                  <a:srgbClr val="000000"/>
                </a:solidFill>
              </a:rPr>
              <a:t>?”</a:t>
            </a:r>
          </a:p>
          <a:p>
            <a:endParaRPr lang="en-US" dirty="0" smtClean="0">
              <a:solidFill>
                <a:srgbClr val="000000"/>
              </a:solidFill>
            </a:endParaRPr>
          </a:p>
          <a:p>
            <a:r>
              <a:rPr lang="en-US" dirty="0" smtClean="0">
                <a:solidFill>
                  <a:srgbClr val="000000"/>
                </a:solidFill>
              </a:rPr>
              <a:t>Item response options include “None,” “Less than $1,000,” “$1,000 to $2,999,” “$3,000 to $5,999,” “$6,000 to $9,999” and “$10,000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smtClean="0"/>
              <a:t>High School Experiences is measured by the Habits of Mind,</a:t>
            </a:r>
            <a:r>
              <a:rPr lang="en-US" baseline="0" dirty="0" smtClean="0"/>
              <a:t> Pluralistic Orientation, Academic Self-Concept and Civic Engagement Constructs.  Additional items examine academic preparation and health and wellness.  </a:t>
            </a:r>
            <a:endParaRPr lang="en-US" dirty="0" smtClean="0"/>
          </a:p>
          <a:p>
            <a:endParaRPr lang="en-US" b="1" dirty="0" smtClean="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a:t>
            </a:r>
            <a:r>
              <a:rPr lang="en-US" baseline="0" dirty="0" smtClean="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have had tutoring or remedial 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Results shown here reflect</a:t>
            </a:r>
            <a:r>
              <a:rPr lang="en-US" baseline="0" dirty="0" smtClean="0"/>
              <a:t> the percentage of respondents indicating they feel they will need tutoring or remedial work.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26</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27</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28</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29</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first-time, full-time students, broken out by gender.</a:t>
            </a:r>
          </a:p>
          <a:p>
            <a:pPr eaLnBrk="1" hangingPunct="1"/>
            <a:endParaRPr lang="en-US" smtClean="0"/>
          </a:p>
          <a:p>
            <a:pPr eaLnBrk="1" hangingPunct="1"/>
            <a:r>
              <a:rPr lang="en-US" smtClean="0"/>
              <a:t>Construct items listed at right appear in the order in which they contribute to the construct.</a:t>
            </a:r>
          </a:p>
          <a:p>
            <a:pPr eaLnBrk="1" hangingPunct="1"/>
            <a:endParaRPr lang="en-US" smtClean="0"/>
          </a:p>
          <a:p>
            <a:pPr eaLnBrk="1" hangingPunct="1"/>
            <a:endParaRPr lang="en-US"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smtClean="0"/>
              <a:t>The response options for these items include: “Frequently,” “Occasionally,” and “Not at All” (not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Many of these items are on the CIRP Freshman Survey as pre-test questions that are post-tested on the Your First College Year Survey (YFCY), Diverse Learning Environments</a:t>
            </a:r>
            <a:r>
              <a:rPr lang="en-US" baseline="0" dirty="0" smtClean="0"/>
              <a:t> Survey (DLE), and College Senior Survey (CSS). This allows for longitudinal examination of cognitive and affective growth during college.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This section summarizes students’ expected major, planned career, whether following a Pre-Med or Pre-Law track or not, and degree</a:t>
            </a:r>
            <a:r>
              <a:rPr lang="en-US" baseline="0" dirty="0" smtClean="0"/>
              <a:t> aspirations.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38</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smtClean="0"/>
              <a:t>The major variable</a:t>
            </a:r>
            <a:r>
              <a:rPr lang="en-US" baseline="0" dirty="0" smtClean="0"/>
              <a:t> displayed here is “MAJORA.”  </a:t>
            </a:r>
          </a:p>
          <a:p>
            <a:r>
              <a:rPr lang="en-US" baseline="0" dirty="0" smtClean="0"/>
              <a:t>This variable aggregates the 90 majors listed on the questionnaire into 17 categories.  </a:t>
            </a:r>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smtClean="0"/>
              <a:t>The TFS Power Point shows individual items relevant</a:t>
            </a:r>
            <a:r>
              <a:rPr lang="en-US" sz="1000" baseline="0" dirty="0" smtClean="0"/>
              <a:t> to each category.  Responses shown for your institution and your comparison group.  Where appropriate, items are aggregated into Constructs. </a:t>
            </a:r>
            <a:endParaRPr lang="en-US" sz="1000" dirty="0" smtClean="0"/>
          </a:p>
          <a:p>
            <a:pPr algn="l"/>
            <a:endParaRPr lang="en-US" sz="1000" dirty="0" smtClean="0"/>
          </a:p>
          <a:p>
            <a:pPr algn="l"/>
            <a:r>
              <a:rPr lang="en-US" sz="1000" dirty="0" smtClean="0"/>
              <a:t>Constructs </a:t>
            </a:r>
            <a:r>
              <a:rPr lang="en-US" sz="1000" dirty="0"/>
              <a:t>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smtClean="0"/>
          </a:p>
          <a:p>
            <a:r>
              <a:rPr lang="en-US" sz="1000" dirty="0" smtClean="0"/>
              <a:t> </a:t>
            </a:r>
            <a:endParaRPr lang="en-US" sz="1000" dirty="0"/>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40</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smtClean="0"/>
              <a:t>The career variable displayed</a:t>
            </a:r>
            <a:r>
              <a:rPr lang="en-US" baseline="0" dirty="0" smtClean="0"/>
              <a:t> here is “SCAREERA.”</a:t>
            </a:r>
          </a:p>
          <a:p>
            <a:pPr eaLnBrk="1" hangingPunct="1"/>
            <a:r>
              <a:rPr lang="en-US" baseline="0" dirty="0" smtClean="0"/>
              <a:t>This variable aggregates the 47 career options on the questionnaire into 23 categories. </a:t>
            </a:r>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Items</a:t>
            </a:r>
            <a:r>
              <a:rPr lang="en-US" baseline="0" dirty="0" smtClean="0"/>
              <a:t> in this section ask students how likely they are to participate in specific activities and practices while in college. </a:t>
            </a:r>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47</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anose="020B0604020202020204" pitchFamily="34" charset="0"/>
              </a:rPr>
              <a:t>The race/ethnicity variable displayed here is a “RACEGROUP.”  This variable</a:t>
            </a:r>
            <a:r>
              <a:rPr lang="en-US" baseline="0" dirty="0" smtClean="0">
                <a:latin typeface="Arial" panose="020B0604020202020204" pitchFamily="34" charset="0"/>
              </a:rPr>
              <a:t> is aggregated so response categories add to 100%.</a:t>
            </a:r>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smtClean="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smtClean="0"/>
              <a:t>in general</a:t>
            </a:r>
            <a:r>
              <a:rPr lang="en-US" dirty="0" smtClean="0"/>
              <a:t>, and </a:t>
            </a:r>
            <a:r>
              <a:rPr lang="en-US" b="0" i="1" u="sng" dirty="0" smtClean="0"/>
              <a:t>your</a:t>
            </a:r>
            <a:r>
              <a:rPr lang="en-US" b="0" i="1" u="none" dirty="0" smtClean="0"/>
              <a:t> </a:t>
            </a:r>
            <a:r>
              <a:rPr lang="en-US" u="none" dirty="0" smtClean="0"/>
              <a:t>institution in specific.</a:t>
            </a:r>
            <a:endParaRPr lang="en-US" dirty="0" smtClean="0"/>
          </a:p>
          <a:p>
            <a:endParaRPr lang="en-US" b="1" dirty="0" smtClean="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smtClean="0"/>
              <a:t>2013 CIRP Freshman Survey</a:t>
            </a:r>
            <a:endParaRPr lang="en-US"/>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en-US" smtClean="0"/>
              <a:t>2013 CIRP Freshman Survey</a:t>
            </a:r>
            <a:endParaRPr lang="en-US"/>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smtClean="0">
                <a:solidFill>
                  <a:srgbClr val="7680AC"/>
                </a:solidFill>
                <a:hlinkClick r:id="rId15" action="ppaction://hlinksldjump"/>
              </a:rPr>
              <a:t>Return to contents</a:t>
            </a:r>
            <a:endParaRPr lang="en-US" sz="1200" dirty="0" smtClean="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5.xml"/><Relationship Id="rId4" Type="http://schemas.openxmlformats.org/officeDocument/2006/relationships/chart" Target="../charts/chart24.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chart" Target="../charts/chart27.xml"/><Relationship Id="rId4" Type="http://schemas.openxmlformats.org/officeDocument/2006/relationships/chart" Target="../charts/chart2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chart" Target="../charts/chart29.xml"/><Relationship Id="rId4" Type="http://schemas.openxmlformats.org/officeDocument/2006/relationships/chart" Target="../charts/chart2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chart" Target="../charts/chart31.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chart" Target="../charts/chart3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chart" Target="../charts/chart3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chart" Target="../charts/chart3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chart" Target="../charts/chart35.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chart" Target="../charts/chart36.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39.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41.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chart" Target="../charts/chart8.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2225675"/>
            <a:ext cx="9140825" cy="1736725"/>
          </a:xfrm>
        </p:spPr>
        <p:txBody>
          <a:bodyPr anchor="ctr"/>
          <a:lstStyle/>
          <a:p>
            <a:pPr eaLnBrk="1" hangingPunct="1">
              <a:defRPr/>
            </a:pPr>
            <a:r>
              <a:rPr lang="en-US" smtClean="0">
                <a:solidFill>
                  <a:srgbClr val="767FAC"/>
                </a:solidFill>
              </a:rPr>
              <a:t>University of Scranton</a:t>
            </a:r>
            <a:r>
              <a:rPr lang="en-US" dirty="0" smtClean="0">
                <a:solidFill>
                  <a:srgbClr val="767FAC"/>
                </a:solidFill>
              </a:rPr>
              <a:t/>
            </a:r>
            <a:br>
              <a:rPr lang="en-US" dirty="0" smtClean="0">
                <a:solidFill>
                  <a:srgbClr val="767FAC"/>
                </a:solidFill>
              </a:rPr>
            </a:br>
            <a:r>
              <a:rPr lang="en-US" dirty="0" smtClean="0">
                <a:solidFill>
                  <a:schemeClr val="accent1">
                    <a:lumMod val="50000"/>
                  </a:schemeClr>
                </a:solidFill>
              </a:rPr>
              <a:t> CIRP Freshman Survey </a:t>
            </a:r>
            <a:r>
              <a:rPr lang="en-US" dirty="0" smtClean="0">
                <a:solidFill>
                  <a:srgbClr val="767FAC"/>
                </a:solidFill>
              </a:rPr>
              <a:t/>
            </a:r>
            <a:br>
              <a:rPr lang="en-US" dirty="0" smtClean="0">
                <a:solidFill>
                  <a:srgbClr val="767FAC"/>
                </a:solidFill>
              </a:rPr>
            </a:br>
            <a:r>
              <a:rPr lang="en-US" dirty="0" smtClean="0">
                <a:solidFill>
                  <a:srgbClr val="767FAC"/>
                </a:solidFill>
              </a:rPr>
              <a:t> 2013 Results</a:t>
            </a: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lstStyle/>
          <a:p>
            <a:pPr algn="ctr"/>
            <a:r>
              <a:rPr lang="en-US" sz="1200" i="1">
                <a:solidFill>
                  <a:srgbClr val="767FAC"/>
                </a:solidFill>
              </a:rPr>
              <a:t>Higher Education Research Institute, University of California at Los Angeles</a:t>
            </a:r>
          </a:p>
        </p:txBody>
      </p:sp>
      <p:sp>
        <p:nvSpPr>
          <p:cNvPr id="2051" name="Rectangle 3"/>
          <p:cNvSpPr>
            <a:spLocks noChangeArrowheads="1"/>
          </p:cNvSpPr>
          <p:nvPr>
            <p:custDataLst>
              <p:tags r:id="rId1"/>
            </p:custDataLst>
          </p:nvPr>
        </p:nvSpPr>
        <p:spPr bwMode="auto">
          <a:xfrm>
            <a:off x="0" y="4267200"/>
            <a:ext cx="9144000" cy="1676400"/>
          </a:xfrm>
          <a:prstGeom prst="rect">
            <a:avLst/>
          </a:prstGeom>
          <a:noFill/>
          <a:ln w="9525">
            <a:noFill/>
            <a:miter lim="800000"/>
            <a:headEnd/>
            <a:tailEnd/>
          </a:ln>
        </p:spPr>
        <p:txBody>
          <a:bodyPr/>
          <a:lstStyle/>
          <a:p>
            <a:pPr algn="ctr" eaLnBrk="1" hangingPunct="1">
              <a:lnSpc>
                <a:spcPct val="80000"/>
              </a:lnSpc>
              <a:spcBef>
                <a:spcPct val="10000"/>
              </a:spcBef>
              <a:buClr>
                <a:schemeClr val="tx2"/>
              </a:buClr>
              <a:defRPr/>
            </a:pPr>
            <a:r>
              <a:rPr lang="en-US" sz="1800" b="1" dirty="0">
                <a:solidFill>
                  <a:schemeClr val="tx2">
                    <a:lumMod val="50000"/>
                  </a:schemeClr>
                </a:solidFill>
              </a:rPr>
              <a:t>First-time, Full-time Freshmen</a:t>
            </a: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University of Scranton</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N=192</a:t>
            </a:r>
            <a:endParaRPr lang="en-US" sz="1800" b="1" dirty="0">
              <a:solidFill>
                <a:schemeClr val="tx2">
                  <a:lumMod val="50000"/>
                </a:schemeClr>
              </a:solidFill>
            </a:endParaRP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Catholic 4yr Colleges-high selectivity</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N=6,167</a:t>
            </a:r>
            <a:endParaRPr lang="en-US" sz="1800" b="1" dirty="0">
              <a:solidFill>
                <a:schemeClr val="tx2">
                  <a:lumMod val="50000"/>
                </a:schemeClr>
              </a:solidFill>
            </a:endParaRPr>
          </a:p>
        </p:txBody>
      </p:sp>
      <p:pic>
        <p:nvPicPr>
          <p:cNvPr id="8198" name="Picture 6"/>
          <p:cNvPicPr>
            <a:picLocks noChangeAspect="1" noChangeArrowheads="1"/>
          </p:cNvPicPr>
          <p:nvPr/>
        </p:nvPicPr>
        <p:blipFill>
          <a:blip r:embed="rId4" cstate="print"/>
          <a:srcRect/>
          <a:stretch>
            <a:fillRect/>
          </a:stretch>
        </p:blipFill>
        <p:spPr bwMode="auto">
          <a:xfrm>
            <a:off x="3671888" y="444500"/>
            <a:ext cx="1966912" cy="1612900"/>
          </a:xfrm>
          <a:prstGeom prst="rect">
            <a:avLst/>
          </a:prstGeom>
          <a:noFill/>
          <a:ln w="12700">
            <a:solidFill>
              <a:schemeClr val="tx2">
                <a:lumMod val="50000"/>
              </a:schemeClr>
            </a:solidFill>
            <a:miter lim="800000"/>
            <a:headEnd/>
            <a:tailEnd/>
          </a:ln>
        </p:spPr>
      </p:pic>
      <p:sp>
        <p:nvSpPr>
          <p:cNvPr id="10" name="TextBox 9"/>
          <p:cNvSpPr txBox="1"/>
          <p:nvPr/>
        </p:nvSpPr>
        <p:spPr>
          <a:xfrm>
            <a:off x="0" y="0"/>
            <a:ext cx="990600" cy="1016000"/>
          </a:xfrm>
          <a:prstGeom prst="rect">
            <a:avLst/>
          </a:prstGeom>
          <a:solidFill>
            <a:schemeClr val="tx1">
              <a:lumMod val="20000"/>
              <a:lumOff val="80000"/>
            </a:schemeClr>
          </a:solidFill>
        </p:spPr>
        <p:txBody>
          <a:bodyPr>
            <a:spAutoFit/>
          </a:bodyPr>
          <a:lstStyle/>
          <a:p>
            <a:pPr>
              <a:defRPr/>
            </a:pPr>
            <a:endParaRPr lang="en-US" dirty="0"/>
          </a:p>
          <a:p>
            <a:pPr>
              <a:defRPr/>
            </a:pPr>
            <a:endParaRPr lang="en-US" dirty="0"/>
          </a:p>
          <a:p>
            <a:pPr>
              <a:defRPr/>
            </a:pPr>
            <a:endParaRPr lang="en-US" dirty="0"/>
          </a:p>
        </p:txBody>
      </p:sp>
      <p:sp>
        <p:nvSpPr>
          <p:cNvPr id="11" name="TextBox 10"/>
          <p:cNvSpPr txBox="1"/>
          <p:nvPr/>
        </p:nvSpPr>
        <p:spPr>
          <a:xfrm>
            <a:off x="6934200" y="6400800"/>
            <a:ext cx="1600200" cy="400050"/>
          </a:xfrm>
          <a:prstGeom prst="rect">
            <a:avLst/>
          </a:prstGeom>
          <a:solidFill>
            <a:schemeClr val="tx1">
              <a:lumMod val="20000"/>
              <a:lumOff val="80000"/>
            </a:schemeClr>
          </a:solidFill>
        </p:spPr>
        <p:txBody>
          <a:bodyPr>
            <a:spAutoFit/>
          </a:bodyPr>
          <a:lstStyle/>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Acceptance</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endParaRPr lang="en-US" sz="1600" dirty="0" smtClean="0">
              <a:solidFill>
                <a:schemeClr val="tx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10</a:t>
            </a:fld>
            <a:endParaRPr lang="en-US" dirty="0"/>
          </a:p>
        </p:txBody>
      </p:sp>
      <p:graphicFrame>
        <p:nvGraphicFramePr>
          <p:cNvPr id="7" name="Accepted by first choice"/>
          <p:cNvGraphicFramePr/>
          <p:nvPr/>
        </p:nvGraphicFramePr>
        <p:xfrm>
          <a:off x="228600" y="1676400"/>
          <a:ext cx="3429000" cy="4724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First choice"/>
          <p:cNvGraphicFramePr/>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800600" y="762000"/>
            <a:ext cx="3657600" cy="424732"/>
          </a:xfrm>
          <a:prstGeom prst="rect">
            <a:avLst/>
          </a:prstGeom>
          <a:noFill/>
        </p:spPr>
        <p:txBody>
          <a:bodyPr wrap="square" rtlCol="0">
            <a:spAutoFit/>
          </a:bodyPr>
          <a:lstStyle/>
          <a:p>
            <a:r>
              <a:rPr lang="en-US" b="1" dirty="0" smtClean="0">
                <a:solidFill>
                  <a:schemeClr val="accent5">
                    <a:lumMod val="75000"/>
                  </a:schemeClr>
                </a:solidFill>
              </a:rPr>
              <a:t>Is this </a:t>
            </a:r>
            <a:r>
              <a:rPr lang="en-US" sz="2160" b="1" dirty="0" smtClean="0">
                <a:solidFill>
                  <a:schemeClr val="accent5">
                    <a:lumMod val="75000"/>
                  </a:schemeClr>
                </a:solidFill>
              </a:rPr>
              <a:t>college</a:t>
            </a:r>
            <a:r>
              <a:rPr lang="en-US" b="1" dirty="0" smtClean="0">
                <a:solidFill>
                  <a:schemeClr val="accent5">
                    <a:lumMod val="75000"/>
                  </a:schemeClr>
                </a:solidFill>
              </a:rPr>
              <a:t> your …</a:t>
            </a:r>
            <a:endParaRPr lang="en-US"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nvPr>
        </p:nvGraphicFramePr>
        <p:xfrm>
          <a:off x="0" y="16002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In deciding to </a:t>
            </a:r>
            <a:r>
              <a:rPr lang="en-US" sz="2160" i="1" u="sng" dirty="0" smtClean="0">
                <a:solidFill>
                  <a:schemeClr val="accent5">
                    <a:lumMod val="75000"/>
                  </a:schemeClr>
                </a:solidFill>
              </a:rPr>
              <a:t>go to college</a:t>
            </a:r>
            <a:r>
              <a:rPr lang="en-US" sz="2160" dirty="0" smtClean="0">
                <a:solidFill>
                  <a:schemeClr val="accent5">
                    <a:lumMod val="75000"/>
                  </a:schemeClr>
                </a:solidFill>
              </a:rPr>
              <a:t>, how important to </a:t>
            </a:r>
            <a:br>
              <a:rPr lang="en-US" sz="2160" dirty="0" smtClean="0">
                <a:solidFill>
                  <a:schemeClr val="accent5">
                    <a:lumMod val="75000"/>
                  </a:schemeClr>
                </a:solidFill>
              </a:rPr>
            </a:br>
            <a:r>
              <a:rPr lang="en-US" sz="2160" dirty="0" smtClean="0">
                <a:solidFill>
                  <a:schemeClr val="accent5">
                    <a:lumMod val="75000"/>
                  </a:schemeClr>
                </a:solidFill>
              </a:rPr>
              <a:t>you was each of the following reasons?</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11</a:t>
            </a:fld>
            <a:endParaRPr lang="en-US" dirty="0"/>
          </a:p>
        </p:txBody>
      </p:sp>
      <p:sp>
        <p:nvSpPr>
          <p:cNvPr id="30"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31" name="Rectangle 30"/>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32" name="Rectangle 31"/>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33" name="Rectangle 32"/>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34" name="Rectangle 33"/>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In deciding to </a:t>
            </a:r>
            <a:r>
              <a:rPr lang="en-US" sz="2160" i="1" u="sng" dirty="0" smtClean="0">
                <a:solidFill>
                  <a:schemeClr val="accent5">
                    <a:lumMod val="75000"/>
                  </a:schemeClr>
                </a:solidFill>
              </a:rPr>
              <a:t>go to college</a:t>
            </a:r>
            <a:r>
              <a:rPr lang="en-US" sz="2160" dirty="0" smtClean="0">
                <a:solidFill>
                  <a:schemeClr val="accent5">
                    <a:lumMod val="75000"/>
                  </a:schemeClr>
                </a:solidFill>
              </a:rPr>
              <a:t>, how important to </a:t>
            </a:r>
            <a:br>
              <a:rPr lang="en-US" sz="2160" dirty="0" smtClean="0">
                <a:solidFill>
                  <a:schemeClr val="accent5">
                    <a:lumMod val="75000"/>
                  </a:schemeClr>
                </a:solidFill>
              </a:rPr>
            </a:br>
            <a:r>
              <a:rPr lang="en-US" sz="2160" dirty="0" smtClean="0">
                <a:solidFill>
                  <a:schemeClr val="accent5">
                    <a:lumMod val="75000"/>
                  </a:schemeClr>
                </a:solidFill>
              </a:rPr>
              <a:t>you was each of the following reasons?</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12</a:t>
            </a:fld>
            <a:endParaRPr lang="en-US" dirty="0"/>
          </a:p>
        </p:txBody>
      </p:sp>
      <p:sp>
        <p:nvSpPr>
          <p:cNvPr id="5"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3" name="Rectangle 12"/>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5" name="Rectangle 14"/>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nvPr>
        </p:nvGraphicFramePr>
        <p:xfrm>
          <a:off x="152400" y="1295400"/>
          <a:ext cx="8744919"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smtClean="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13</a:t>
            </a:fld>
            <a:endParaRPr lang="en-US" dirty="0"/>
          </a:p>
        </p:txBody>
      </p:sp>
      <p:sp>
        <p:nvSpPr>
          <p:cNvPr id="10"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1" name="Rectangle 10"/>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7" name="Rectangle 16"/>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8" name="Rectangle 17"/>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smtClean="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14</a:t>
            </a:fld>
            <a:endParaRPr lang="en-US" dirty="0"/>
          </a:p>
        </p:txBody>
      </p:sp>
      <p:sp>
        <p:nvSpPr>
          <p:cNvPr id="10"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1" name="Rectangle 10"/>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7" name="Rectangle 16"/>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8" name="Rectangle 17"/>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nvPr>
        </p:nvGraphicFramePr>
        <p:xfrm>
          <a:off x="152400" y="1524000"/>
          <a:ext cx="8744919"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1143001"/>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smtClean="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15</a:t>
            </a:fld>
            <a:endParaRPr lang="en-US" dirty="0"/>
          </a:p>
        </p:txBody>
      </p:sp>
      <p:sp>
        <p:nvSpPr>
          <p:cNvPr id="10"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1" name="Rectangle 10"/>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2" name="Rectangle 11"/>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7" name="Rectangle 16"/>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8" name="Rectangle 17"/>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530475"/>
            <a:ext cx="7772400" cy="1736725"/>
          </a:xfrm>
        </p:spPr>
        <p:txBody>
          <a:bodyPr/>
          <a:lstStyle/>
          <a:p>
            <a:pPr>
              <a:defRPr/>
            </a:pPr>
            <a:r>
              <a:rPr lang="en-US" dirty="0" smtClean="0">
                <a:solidFill>
                  <a:schemeClr val="tx2">
                    <a:lumMod val="50000"/>
                  </a:schemeClr>
                </a:solidFill>
              </a:rPr>
              <a:t>Financing College</a:t>
            </a:r>
            <a:endParaRPr lang="en-US" dirty="0">
              <a:solidFill>
                <a:schemeClr val="tx2">
                  <a:lumMod val="50000"/>
                </a:schemeClr>
              </a:solidFill>
            </a:endParaRPr>
          </a:p>
        </p:txBody>
      </p:sp>
      <p:sp>
        <p:nvSpPr>
          <p:cNvPr id="34819" name="Subtitle 6"/>
          <p:cNvSpPr>
            <a:spLocks noGrp="1"/>
          </p:cNvSpPr>
          <p:nvPr>
            <p:ph type="subTitle" sz="quarter" idx="1"/>
          </p:nvPr>
        </p:nvSpPr>
        <p:spPr>
          <a:xfrm>
            <a:off x="1371600" y="4648200"/>
            <a:ext cx="6400800" cy="1752600"/>
          </a:xfrm>
        </p:spPr>
        <p:txBody>
          <a:bodyPr/>
          <a:lstStyle/>
          <a:p>
            <a:r>
              <a:rPr lang="en-US" dirty="0" smtClean="0"/>
              <a:t>Economic factors play an important role in students’ decisions about college.</a:t>
            </a:r>
          </a:p>
          <a:p>
            <a:endParaRPr lang="en-US" sz="1600" dirty="0" smtClean="0"/>
          </a:p>
        </p:txBody>
      </p:sp>
      <p:pic>
        <p:nvPicPr>
          <p:cNvPr id="2050" name="Picture 2" descr="C:\Documents and Settings\abates\Desktop\$$.jpg"/>
          <p:cNvPicPr>
            <a:picLocks noChangeAspect="1" noChangeArrowheads="1"/>
          </p:cNvPicPr>
          <p:nvPr/>
        </p:nvPicPr>
        <p:blipFill>
          <a:blip r:embed="rId3" cstate="print"/>
          <a:srcRect/>
          <a:stretch>
            <a:fillRect/>
          </a:stretch>
        </p:blipFill>
        <p:spPr bwMode="auto">
          <a:xfrm>
            <a:off x="3505200" y="2133600"/>
            <a:ext cx="2159620" cy="1066800"/>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7012"/>
            <a:ext cx="9140825" cy="1296987"/>
          </a:xfrm>
        </p:spPr>
        <p:txBody>
          <a:bodyPr/>
          <a:lstStyle/>
          <a:p>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The current economic situation significantly affected my college choice.</a:t>
            </a:r>
            <a:endParaRPr lang="en-US" sz="2160" dirty="0">
              <a:solidFill>
                <a:schemeClr val="accent5">
                  <a:lumMod val="75000"/>
                </a:schemeClr>
              </a:solidFill>
            </a:endParaRPr>
          </a:p>
        </p:txBody>
      </p:sp>
      <p:graphicFrame>
        <p:nvGraphicFramePr>
          <p:cNvPr id="5" name="Economy affected choice"/>
          <p:cNvGraphicFramePr>
            <a:graphicFrameLocks noGrp="1"/>
          </p:cNvGraphicFramePr>
          <p:nvPr>
            <p:ph idx="1"/>
          </p:nvPr>
        </p:nvGraphicFramePr>
        <p:xfrm>
          <a:off x="228600" y="1371600"/>
          <a:ext cx="84582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0" y="227012"/>
            <a:ext cx="9140825" cy="1373187"/>
          </a:xfrm>
        </p:spPr>
        <p:txBody>
          <a:bodyPr/>
          <a:lstStyle/>
          <a:p>
            <a:pPr>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The percentage of students with at least some funds </a:t>
            </a:r>
            <a:br>
              <a:rPr lang="en-US" sz="2160" dirty="0" smtClean="0">
                <a:solidFill>
                  <a:schemeClr val="accent5">
                    <a:lumMod val="75000"/>
                  </a:schemeClr>
                </a:solidFill>
              </a:rPr>
            </a:br>
            <a:r>
              <a:rPr lang="en-US" sz="2160" dirty="0" smtClean="0">
                <a:solidFill>
                  <a:schemeClr val="accent5">
                    <a:lumMod val="75000"/>
                  </a:schemeClr>
                </a:solidFill>
              </a:rPr>
              <a:t>from these various sources.</a:t>
            </a:r>
          </a:p>
        </p:txBody>
      </p:sp>
      <p:sp>
        <p:nvSpPr>
          <p:cNvPr id="5125" name="Slide Number Placeholder 5"/>
          <p:cNvSpPr>
            <a:spLocks noGrp="1"/>
          </p:cNvSpPr>
          <p:nvPr>
            <p:ph type="sldNum" sz="quarter" idx="11"/>
          </p:nvPr>
        </p:nvSpPr>
        <p:spPr>
          <a:xfrm>
            <a:off x="6248400" y="6400800"/>
            <a:ext cx="2895600" cy="457200"/>
          </a:xfrm>
          <a:noFill/>
        </p:spPr>
        <p:txBody>
          <a:bodyPr/>
          <a:lstStyle/>
          <a:p>
            <a:pPr algn="r"/>
            <a:fld id="{4895A860-341E-44B3-A9D4-CFB648B6E51D}" type="slidenum">
              <a:rPr lang="en-US" smtClean="0"/>
              <a:pPr algn="r"/>
              <a:t>18</a:t>
            </a:fld>
            <a:endParaRPr lang="en-US" dirty="0" smtClean="0"/>
          </a:p>
        </p:txBody>
      </p:sp>
      <p:graphicFrame>
        <p:nvGraphicFramePr>
          <p:cNvPr id="7" name="Financial expenses"/>
          <p:cNvGraphicFramePr>
            <a:graphicFrameLocks noChangeAspect="1"/>
          </p:cNvGraphicFramePr>
          <p:nvPr>
            <p:custDataLst>
              <p:tags r:id="rId1"/>
            </p:custData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Do you have any concern about your ability</a:t>
            </a:r>
            <a:br>
              <a:rPr lang="en-US" sz="2160" dirty="0" smtClean="0">
                <a:solidFill>
                  <a:schemeClr val="accent5">
                    <a:lumMod val="75000"/>
                  </a:schemeClr>
                </a:solidFill>
              </a:rPr>
            </a:br>
            <a:r>
              <a:rPr lang="en-US" sz="2160" dirty="0" smtClean="0">
                <a:solidFill>
                  <a:schemeClr val="accent5">
                    <a:lumMod val="75000"/>
                  </a:schemeClr>
                </a:solidFill>
              </a:rPr>
              <a:t> to finance your college education?</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19</a:t>
            </a:fld>
            <a:endParaRPr lang="en-US" dirty="0"/>
          </a:p>
        </p:txBody>
      </p:sp>
      <p:graphicFrame>
        <p:nvGraphicFramePr>
          <p:cNvPr id="5" name="Ability to finance education"/>
          <p:cNvGraphicFramePr>
            <a:graphicFrameLocks noGrp="1"/>
          </p:cNvGraphicFramePr>
          <p:nvPr>
            <p:ph idx="1"/>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smtClean="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smtClean="0">
                <a:solidFill>
                  <a:schemeClr val="tx2">
                    <a:lumMod val="50000"/>
                  </a:schemeClr>
                </a:solidFill>
              </a:rPr>
              <a:t>The CIRP Freshman Survey (TFS) collects important information on what your incoming students are like before they experience college.  Key sections of the survey examine:</a:t>
            </a:r>
          </a:p>
          <a:p>
            <a:pPr>
              <a:defRPr/>
            </a:pPr>
            <a:endParaRPr lang="en-US" sz="1400" dirty="0" smtClean="0">
              <a:solidFill>
                <a:schemeClr val="tx2">
                  <a:lumMod val="50000"/>
                </a:schemeClr>
              </a:solidFill>
            </a:endParaRPr>
          </a:p>
          <a:p>
            <a:pPr lvl="1">
              <a:defRPr/>
            </a:pPr>
            <a:r>
              <a:rPr lang="en-US" sz="2400" dirty="0" smtClean="0">
                <a:solidFill>
                  <a:schemeClr val="tx2">
                    <a:lumMod val="75000"/>
                  </a:schemeClr>
                </a:solidFill>
              </a:rPr>
              <a:t>College admissions decisions</a:t>
            </a:r>
          </a:p>
          <a:p>
            <a:pPr lvl="1">
              <a:defRPr/>
            </a:pPr>
            <a:r>
              <a:rPr lang="en-US" sz="2400" dirty="0" smtClean="0">
                <a:solidFill>
                  <a:schemeClr val="tx2">
                    <a:lumMod val="75000"/>
                  </a:schemeClr>
                </a:solidFill>
              </a:rPr>
              <a:t>Financing college</a:t>
            </a:r>
          </a:p>
          <a:p>
            <a:pPr lvl="1">
              <a:defRPr/>
            </a:pPr>
            <a:r>
              <a:rPr lang="en-US" sz="2400" dirty="0" smtClean="0">
                <a:solidFill>
                  <a:schemeClr val="tx2">
                    <a:lumMod val="75000"/>
                  </a:schemeClr>
                </a:solidFill>
              </a:rPr>
              <a:t>High school experiences and behaviors</a:t>
            </a:r>
          </a:p>
          <a:p>
            <a:pPr lvl="1">
              <a:defRPr/>
            </a:pPr>
            <a:r>
              <a:rPr lang="en-US" sz="2400" dirty="0" smtClean="0">
                <a:solidFill>
                  <a:schemeClr val="tx2">
                    <a:lumMod val="75000"/>
                  </a:schemeClr>
                </a:solidFill>
              </a:rPr>
              <a:t>Knowledge, skills and abilities</a:t>
            </a:r>
          </a:p>
          <a:p>
            <a:pPr lvl="1">
              <a:defRPr/>
            </a:pPr>
            <a:r>
              <a:rPr lang="en-US" sz="2400" dirty="0" smtClean="0">
                <a:solidFill>
                  <a:schemeClr val="tx2">
                    <a:lumMod val="75000"/>
                  </a:schemeClr>
                </a:solidFill>
              </a:rPr>
              <a:t>Expectations for college</a:t>
            </a:r>
            <a:r>
              <a:rPr lang="en-US" sz="2400" dirty="0" smtClean="0">
                <a:solidFill>
                  <a:schemeClr val="tx2">
                    <a:lumMod val="75000"/>
                  </a:schemeClr>
                </a:solidFill>
                <a:latin typeface="Arial Narrow"/>
              </a:rPr>
              <a:t>—</a:t>
            </a:r>
            <a:r>
              <a:rPr lang="en-US" sz="2400" dirty="0" smtClean="0">
                <a:solidFill>
                  <a:schemeClr val="tx2">
                    <a:lumMod val="75000"/>
                  </a:schemeClr>
                </a:solidFill>
              </a:rPr>
              <a:t>major and career</a:t>
            </a:r>
          </a:p>
          <a:p>
            <a:pPr lvl="1">
              <a:defRPr/>
            </a:pPr>
            <a:r>
              <a:rPr lang="en-US" sz="2400" dirty="0" smtClean="0">
                <a:solidFill>
                  <a:schemeClr val="tx2">
                    <a:lumMod val="75000"/>
                  </a:schemeClr>
                </a:solidFill>
              </a:rPr>
              <a:t>Expectations for college life</a:t>
            </a:r>
          </a:p>
          <a:p>
            <a:pPr>
              <a:buFontTx/>
              <a:buNone/>
              <a:defRPr/>
            </a:pPr>
            <a:endParaRPr lang="en-US" dirty="0" smtClean="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smtClean="0"/>
          </a:p>
        </p:txBody>
      </p:sp>
      <p:sp>
        <p:nvSpPr>
          <p:cNvPr id="11" name="TextBox 10"/>
          <p:cNvSpPr txBox="1"/>
          <p:nvPr/>
        </p:nvSpPr>
        <p:spPr>
          <a:xfrm>
            <a:off x="0" y="0"/>
            <a:ext cx="9144000" cy="1046440"/>
          </a:xfrm>
          <a:prstGeom prst="rect">
            <a:avLst/>
          </a:prstGeom>
          <a:solidFill>
            <a:schemeClr val="tx2">
              <a:lumMod val="50000"/>
            </a:schemeClr>
          </a:solidFill>
        </p:spPr>
        <p:txBody>
          <a:bodyPr>
            <a:spAutoFit/>
          </a:bodyPr>
          <a:lstStyle/>
          <a:p>
            <a:pPr>
              <a:defRPr/>
            </a:pPr>
            <a:endParaRPr lang="en-US" sz="1000" dirty="0">
              <a:solidFill>
                <a:schemeClr val="bg2"/>
              </a:solidFill>
              <a:latin typeface="+mj-lt"/>
            </a:endParaRPr>
          </a:p>
          <a:p>
            <a:pPr>
              <a:defRPr/>
            </a:pPr>
            <a:r>
              <a:rPr lang="en-US" sz="3600" dirty="0" smtClean="0">
                <a:solidFill>
                  <a:schemeClr val="bg2"/>
                </a:solidFill>
                <a:latin typeface="+mj-lt"/>
              </a:rPr>
              <a:t>INCOMING FIRST YEAR STUDENTS</a:t>
            </a:r>
          </a:p>
          <a:p>
            <a:pPr>
              <a:defRPr/>
            </a:pPr>
            <a:endParaRPr lang="en-US" sz="1600" dirty="0">
              <a:solidFill>
                <a:schemeClr val="bg2"/>
              </a:solidFill>
            </a:endParaRPr>
          </a:p>
        </p:txBody>
      </p:sp>
      <p:cxnSp>
        <p:nvCxnSpPr>
          <p:cNvPr id="29703" name="Straight Connector 11"/>
          <p:cNvCxnSpPr>
            <a:cxnSpLocks noChangeShapeType="1"/>
          </p:cNvCxnSpPr>
          <p:nvPr/>
        </p:nvCxnSpPr>
        <p:spPr bwMode="auto">
          <a:xfrm>
            <a:off x="152400" y="838200"/>
            <a:ext cx="8686800" cy="0"/>
          </a:xfrm>
          <a:prstGeom prst="line">
            <a:avLst/>
          </a:prstGeom>
          <a:noFill/>
          <a:ln w="15875" algn="ctr">
            <a:solidFill>
              <a:schemeClr val="bg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High School Experiences</a:t>
            </a:r>
            <a:endParaRPr lang="en-US" dirty="0">
              <a:solidFill>
                <a:schemeClr val="tx2">
                  <a:lumMod val="50000"/>
                </a:schemeClr>
              </a:solidFill>
            </a:endParaRPr>
          </a:p>
        </p:txBody>
      </p:sp>
      <p:sp>
        <p:nvSpPr>
          <p:cNvPr id="38915" name="Subtitle 6"/>
          <p:cNvSpPr>
            <a:spLocks noGrp="1"/>
          </p:cNvSpPr>
          <p:nvPr>
            <p:ph type="subTitle" sz="quarter" idx="1"/>
          </p:nvPr>
        </p:nvSpPr>
        <p:spPr>
          <a:xfrm>
            <a:off x="1371600" y="4648200"/>
            <a:ext cx="6172200" cy="1752600"/>
          </a:xfrm>
        </p:spPr>
        <p:txBody>
          <a:bodyPr/>
          <a:lstStyle/>
          <a:p>
            <a:r>
              <a:rPr lang="en-US" dirty="0" smtClean="0"/>
              <a:t>Understanding students’ established behaviors in high school helps foster skills, knowledge and abilities in the curriculum and co-curriculum.</a:t>
            </a:r>
          </a:p>
        </p:txBody>
      </p:sp>
      <p:pic>
        <p:nvPicPr>
          <p:cNvPr id="83972" name="Picture 4"/>
          <p:cNvPicPr>
            <a:picLocks noChangeAspect="1" noChangeArrowheads="1"/>
          </p:cNvPicPr>
          <p:nvPr/>
        </p:nvPicPr>
        <p:blipFill>
          <a:blip r:embed="rId3" cstate="print"/>
          <a:srcRect/>
          <a:stretch>
            <a:fillRect/>
          </a:stretch>
        </p:blipFill>
        <p:spPr bwMode="auto">
          <a:xfrm>
            <a:off x="1924050" y="1997075"/>
            <a:ext cx="5391150" cy="1050925"/>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How many Advanced Placement </a:t>
            </a:r>
            <a:r>
              <a:rPr lang="en-US" sz="2160" i="1" u="sng" dirty="0" smtClean="0">
                <a:solidFill>
                  <a:schemeClr val="accent5">
                    <a:lumMod val="75000"/>
                  </a:schemeClr>
                </a:solidFill>
              </a:rPr>
              <a:t>courses</a:t>
            </a:r>
            <a:r>
              <a:rPr lang="en-US" sz="2160" i="1" dirty="0" smtClean="0">
                <a:solidFill>
                  <a:schemeClr val="accent5">
                    <a:lumMod val="75000"/>
                  </a:schemeClr>
                </a:solidFill>
              </a:rPr>
              <a:t> </a:t>
            </a:r>
            <a:r>
              <a:rPr lang="en-US" sz="2160" dirty="0" smtClean="0">
                <a:solidFill>
                  <a:schemeClr val="accent5">
                    <a:lumMod val="75000"/>
                  </a:schemeClr>
                </a:solidFill>
              </a:rPr>
              <a:t>did you take in high school?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21</a:t>
            </a:fld>
            <a:endParaRPr lang="en-US" dirty="0"/>
          </a:p>
        </p:txBody>
      </p:sp>
      <p:graphicFrame>
        <p:nvGraphicFramePr>
          <p:cNvPr id="5" name="AP Courses"/>
          <p:cNvGraphicFramePr>
            <a:graphicFrameLocks noGrp="1"/>
          </p:cNvGraphicFramePr>
          <p:nvPr>
            <p:ph idx="1"/>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How many Advanced Placement </a:t>
            </a:r>
            <a:r>
              <a:rPr lang="en-US" sz="2160" i="1" u="sng" dirty="0" smtClean="0">
                <a:solidFill>
                  <a:schemeClr val="accent5">
                    <a:lumMod val="75000"/>
                  </a:schemeClr>
                </a:solidFill>
              </a:rPr>
              <a:t>exams</a:t>
            </a:r>
            <a:r>
              <a:rPr lang="en-US" sz="2160" dirty="0" smtClean="0">
                <a:solidFill>
                  <a:schemeClr val="accent5">
                    <a:lumMod val="75000"/>
                  </a:schemeClr>
                </a:solidFill>
              </a:rPr>
              <a:t> did you take in high school?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22</a:t>
            </a:fld>
            <a:endParaRPr lang="en-US" dirty="0"/>
          </a:p>
        </p:txBody>
      </p:sp>
      <p:graphicFrame>
        <p:nvGraphicFramePr>
          <p:cNvPr id="6" name="AP Exams"/>
          <p:cNvGraphicFramePr>
            <a:graphicFrameLocks/>
          </p:cNvGraphicFramePr>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Which of the following math courses did you complete in high school?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23</a:t>
            </a:fld>
            <a:endParaRPr lang="en-US" dirty="0"/>
          </a:p>
        </p:txBody>
      </p:sp>
      <p:graphicFrame>
        <p:nvGraphicFramePr>
          <p:cNvPr id="5" name="Course completion"/>
          <p:cNvGraphicFramePr>
            <a:graphicFrameLocks noGrp="1"/>
          </p:cNvGraphicFramePr>
          <p:nvPr>
            <p:ph idx="1"/>
          </p:nvPr>
        </p:nvGraphicFramePr>
        <p:xfrm>
          <a:off x="0" y="1447800"/>
          <a:ext cx="91440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Have you </a:t>
            </a:r>
            <a:r>
              <a:rPr lang="en-US" sz="2160" i="1" u="sng" dirty="0" smtClean="0">
                <a:solidFill>
                  <a:schemeClr val="accent5">
                    <a:lumMod val="75000"/>
                  </a:schemeClr>
                </a:solidFill>
              </a:rPr>
              <a:t>had</a:t>
            </a:r>
            <a:r>
              <a:rPr lang="en-US" sz="2160" i="1" dirty="0" smtClean="0">
                <a:solidFill>
                  <a:schemeClr val="accent5">
                    <a:lumMod val="75000"/>
                  </a:schemeClr>
                </a:solidFill>
              </a:rPr>
              <a:t> </a:t>
            </a:r>
            <a:r>
              <a:rPr lang="en-US" sz="2160" dirty="0" smtClean="0">
                <a:solidFill>
                  <a:schemeClr val="accent5">
                    <a:lumMod val="75000"/>
                  </a:schemeClr>
                </a:solidFill>
              </a:rPr>
              <a:t>any special tutoring or remedial work </a:t>
            </a:r>
            <a:br>
              <a:rPr lang="en-US" sz="2160" dirty="0" smtClean="0">
                <a:solidFill>
                  <a:schemeClr val="accent5">
                    <a:lumMod val="75000"/>
                  </a:schemeClr>
                </a:solidFill>
              </a:rPr>
            </a:br>
            <a:r>
              <a:rPr lang="en-US" sz="2160" dirty="0" smtClean="0">
                <a:solidFill>
                  <a:schemeClr val="accent5">
                    <a:lumMod val="75000"/>
                  </a:schemeClr>
                </a:solidFill>
              </a:rPr>
              <a:t>in any of the following subjects?</a:t>
            </a:r>
            <a:endParaRPr lang="en-US" sz="2160" dirty="0"/>
          </a:p>
        </p:txBody>
      </p:sp>
      <p:graphicFrame>
        <p:nvGraphicFramePr>
          <p:cNvPr id="5" name="Had tutoring"/>
          <p:cNvGraphicFramePr>
            <a:graphicFrameLocks noGrp="1"/>
          </p:cNvGraphicFramePr>
          <p:nvPr>
            <p:ph idx="1"/>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 Do you feel you </a:t>
            </a:r>
            <a:r>
              <a:rPr lang="en-US" sz="2160" i="1" u="sng" dirty="0" smtClean="0">
                <a:solidFill>
                  <a:schemeClr val="accent5">
                    <a:lumMod val="75000"/>
                  </a:schemeClr>
                </a:solidFill>
              </a:rPr>
              <a:t>will need</a:t>
            </a:r>
            <a:r>
              <a:rPr lang="en-US" sz="2160" i="1" dirty="0" smtClean="0">
                <a:solidFill>
                  <a:schemeClr val="accent5">
                    <a:lumMod val="75000"/>
                  </a:schemeClr>
                </a:solidFill>
              </a:rPr>
              <a:t> </a:t>
            </a:r>
            <a:r>
              <a:rPr lang="en-US" sz="2160" dirty="0" smtClean="0">
                <a:solidFill>
                  <a:schemeClr val="accent5">
                    <a:lumMod val="75000"/>
                  </a:schemeClr>
                </a:solidFill>
              </a:rPr>
              <a:t>any special tutoring or remedial work </a:t>
            </a:r>
            <a:br>
              <a:rPr lang="en-US" sz="2160" dirty="0" smtClean="0">
                <a:solidFill>
                  <a:schemeClr val="accent5">
                    <a:lumMod val="75000"/>
                  </a:schemeClr>
                </a:solidFill>
              </a:rPr>
            </a:br>
            <a:r>
              <a:rPr lang="en-US" sz="2160" dirty="0" smtClean="0">
                <a:solidFill>
                  <a:schemeClr val="accent5">
                    <a:lumMod val="75000"/>
                  </a:schemeClr>
                </a:solidFill>
              </a:rPr>
              <a:t>in any of the following subjects?</a:t>
            </a:r>
            <a:endParaRPr lang="en-US" dirty="0"/>
          </a:p>
        </p:txBody>
      </p:sp>
      <p:graphicFrame>
        <p:nvGraphicFramePr>
          <p:cNvPr id="5" name="Will need tutoring"/>
          <p:cNvGraphicFramePr>
            <a:graphicFrameLocks noGrp="1"/>
          </p:cNvGraphicFramePr>
          <p:nvPr>
            <p:ph idx="1"/>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26</a:t>
            </a:fld>
            <a:endParaRPr lang="en-US" dirty="0"/>
          </a:p>
        </p:txBody>
      </p:sp>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smtClean="0">
                <a:solidFill>
                  <a:srgbClr val="7680AC">
                    <a:lumMod val="75000"/>
                  </a:srgbClr>
                </a:solidFill>
              </a:rPr>
              <a:t> </a:t>
            </a:r>
            <a:r>
              <a:rPr lang="en-US" sz="1200" dirty="0">
                <a:solidFill>
                  <a:schemeClr val="tx2"/>
                </a:solidFill>
              </a:rPr>
              <a:t>Your </a:t>
            </a:r>
            <a:r>
              <a:rPr lang="en-US" sz="1200" dirty="0" smtClean="0">
                <a:solidFill>
                  <a:schemeClr val="tx2"/>
                </a:solidFill>
              </a:rPr>
              <a:t>Institution       Comparison </a:t>
            </a:r>
            <a:r>
              <a:rPr lang="en-US" sz="1200" dirty="0">
                <a:solidFill>
                  <a:schemeClr val="tx2"/>
                </a:solidFill>
              </a:rPr>
              <a:t>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90600" y="152400"/>
            <a:ext cx="8001000" cy="1219200"/>
          </a:xfrm>
        </p:spPr>
        <p:txBody>
          <a:bodyPr/>
          <a:lstStyle/>
          <a:p>
            <a:pPr eaLnBrk="1" hangingPunct="1">
              <a:defRPr/>
            </a:pPr>
            <a:r>
              <a:rPr lang="en-US" dirty="0" smtClean="0">
                <a:solidFill>
                  <a:schemeClr val="tx1">
                    <a:lumMod val="50000"/>
                  </a:schemeClr>
                </a:solidFill>
              </a:rPr>
              <a:t>Habits of Mind</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i="1" dirty="0" smtClean="0">
                <a:solidFill>
                  <a:schemeClr val="tx1"/>
                </a:solidFill>
              </a:rPr>
              <a:t> </a:t>
            </a:r>
            <a:r>
              <a:rPr lang="en-US" sz="1600" i="1" dirty="0" smtClean="0"/>
              <a:t>Habits of Mind </a:t>
            </a:r>
            <a:r>
              <a:rPr lang="en-US" sz="1600" dirty="0" smtClean="0"/>
              <a:t>is a unified measure of the behaviors and traits associated with academic success. These learning behaviors are seen as the foundation for lifelong learning.</a:t>
            </a:r>
            <a:endParaRPr lang="en-US" sz="1600" dirty="0" smtClean="0">
              <a:solidFill>
                <a:schemeClr val="tx1"/>
              </a:solidFill>
            </a:endParaRPr>
          </a:p>
        </p:txBody>
      </p:sp>
      <p:sp>
        <p:nvSpPr>
          <p:cNvPr id="7176" name="TextBox 1"/>
          <p:cNvSpPr txBox="1">
            <a:spLocks noChangeArrowheads="1"/>
          </p:cNvSpPr>
          <p:nvPr/>
        </p:nvSpPr>
        <p:spPr bwMode="auto">
          <a:xfrm>
            <a:off x="5791200" y="1828800"/>
            <a:ext cx="2971800" cy="3505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2">
                    <a:lumMod val="75000"/>
                  </a:schemeClr>
                </a:solidFill>
              </a:rPr>
              <a:t> Support your </a:t>
            </a:r>
            <a:r>
              <a:rPr lang="en-US" sz="1200" dirty="0" smtClean="0">
                <a:solidFill>
                  <a:schemeClr val="tx2">
                    <a:lumMod val="75000"/>
                  </a:schemeClr>
                </a:solidFill>
              </a:rPr>
              <a:t>opinions </a:t>
            </a:r>
            <a:r>
              <a:rPr lang="en-US" sz="1200" dirty="0">
                <a:solidFill>
                  <a:schemeClr val="tx2">
                    <a:lumMod val="75000"/>
                  </a:schemeClr>
                </a:solidFill>
              </a:rPr>
              <a:t>with </a:t>
            </a:r>
            <a:r>
              <a:rPr lang="en-US" sz="1200" dirty="0" smtClean="0">
                <a:solidFill>
                  <a:schemeClr val="tx2">
                    <a:lumMod val="75000"/>
                  </a:schemeClr>
                </a:solidFill>
              </a:rPr>
              <a:t>a logical </a:t>
            </a:r>
            <a:r>
              <a:rPr lang="en-US" sz="1200" dirty="0">
                <a:solidFill>
                  <a:schemeClr val="tx2">
                    <a:lumMod val="75000"/>
                  </a:schemeClr>
                </a:solidFill>
              </a:rPr>
              <a:t>argument</a:t>
            </a:r>
          </a:p>
          <a:p>
            <a:pPr>
              <a:buFont typeface="Arial" charset="0"/>
              <a:buChar char="•"/>
              <a:defRPr/>
            </a:pPr>
            <a:r>
              <a:rPr lang="en-US" sz="1200" dirty="0">
                <a:solidFill>
                  <a:schemeClr val="tx2">
                    <a:lumMod val="75000"/>
                  </a:schemeClr>
                </a:solidFill>
              </a:rPr>
              <a:t> Seek solutions to problems and explain them</a:t>
            </a:r>
          </a:p>
          <a:p>
            <a:pPr>
              <a:defRPr/>
            </a:pPr>
            <a:r>
              <a:rPr lang="en-US" sz="1200" dirty="0">
                <a:solidFill>
                  <a:schemeClr val="tx2">
                    <a:lumMod val="75000"/>
                  </a:schemeClr>
                </a:solidFill>
              </a:rPr>
              <a:t>  to others</a:t>
            </a:r>
          </a:p>
          <a:p>
            <a:pPr>
              <a:buFont typeface="Arial" charset="0"/>
              <a:buChar char="•"/>
              <a:defRPr/>
            </a:pPr>
            <a:r>
              <a:rPr lang="en-US" sz="1200" dirty="0">
                <a:solidFill>
                  <a:schemeClr val="tx2">
                    <a:lumMod val="75000"/>
                  </a:schemeClr>
                </a:solidFill>
              </a:rPr>
              <a:t> Seek alternative solutions to a problem</a:t>
            </a:r>
          </a:p>
          <a:p>
            <a:pPr>
              <a:buFont typeface="Arial" charset="0"/>
              <a:buChar char="•"/>
              <a:defRPr/>
            </a:pPr>
            <a:r>
              <a:rPr lang="en-US" sz="1200" dirty="0">
                <a:solidFill>
                  <a:schemeClr val="tx2">
                    <a:lumMod val="75000"/>
                  </a:schemeClr>
                </a:solidFill>
              </a:rPr>
              <a:t> Evaluate the quality or reliability of</a:t>
            </a:r>
          </a:p>
          <a:p>
            <a:pPr>
              <a:defRPr/>
            </a:pPr>
            <a:r>
              <a:rPr lang="en-US" sz="1200" dirty="0">
                <a:solidFill>
                  <a:schemeClr val="tx2">
                    <a:lumMod val="75000"/>
                  </a:schemeClr>
                </a:solidFill>
              </a:rPr>
              <a:t>  information you received</a:t>
            </a:r>
          </a:p>
          <a:p>
            <a:pPr>
              <a:buFont typeface="Arial" charset="0"/>
              <a:buChar char="•"/>
              <a:defRPr/>
            </a:pPr>
            <a:r>
              <a:rPr lang="en-US" sz="1200" dirty="0">
                <a:solidFill>
                  <a:schemeClr val="tx2">
                    <a:lumMod val="75000"/>
                  </a:schemeClr>
                </a:solidFill>
              </a:rPr>
              <a:t> Ask questions in class</a:t>
            </a:r>
          </a:p>
          <a:p>
            <a:pPr>
              <a:buFont typeface="Arial" charset="0"/>
              <a:buChar char="•"/>
              <a:defRPr/>
            </a:pPr>
            <a:r>
              <a:rPr lang="en-US" sz="1200" dirty="0">
                <a:solidFill>
                  <a:schemeClr val="tx2">
                    <a:lumMod val="75000"/>
                  </a:schemeClr>
                </a:solidFill>
              </a:rPr>
              <a:t> Take a risk because you felt you had more to</a:t>
            </a:r>
          </a:p>
          <a:p>
            <a:pPr>
              <a:defRPr/>
            </a:pPr>
            <a:r>
              <a:rPr lang="en-US" sz="1200" dirty="0">
                <a:solidFill>
                  <a:schemeClr val="tx2">
                    <a:lumMod val="75000"/>
                  </a:schemeClr>
                </a:solidFill>
              </a:rPr>
              <a:t>  gain</a:t>
            </a:r>
          </a:p>
          <a:p>
            <a:pPr>
              <a:buFont typeface="Arial" charset="0"/>
              <a:buChar char="•"/>
              <a:defRPr/>
            </a:pPr>
            <a:r>
              <a:rPr lang="en-US" sz="1200" dirty="0">
                <a:solidFill>
                  <a:schemeClr val="tx2">
                    <a:lumMod val="75000"/>
                  </a:schemeClr>
                </a:solidFill>
              </a:rPr>
              <a:t> Seek feedback on academic work </a:t>
            </a:r>
          </a:p>
          <a:p>
            <a:pPr>
              <a:buFont typeface="Arial" charset="0"/>
              <a:buChar char="•"/>
              <a:defRPr/>
            </a:pPr>
            <a:r>
              <a:rPr lang="en-US" sz="1200" dirty="0">
                <a:solidFill>
                  <a:schemeClr val="tx2">
                    <a:lumMod val="75000"/>
                  </a:schemeClr>
                </a:solidFill>
              </a:rPr>
              <a:t> Explore topics on your own, even though it</a:t>
            </a:r>
          </a:p>
          <a:p>
            <a:pPr>
              <a:defRPr/>
            </a:pPr>
            <a:r>
              <a:rPr lang="en-US" sz="1200" dirty="0">
                <a:solidFill>
                  <a:schemeClr val="tx2">
                    <a:lumMod val="75000"/>
                  </a:schemeClr>
                </a:solidFill>
              </a:rPr>
              <a:t>  was not required for a class</a:t>
            </a:r>
          </a:p>
          <a:p>
            <a:pPr>
              <a:buFont typeface="Arial" charset="0"/>
              <a:buChar char="•"/>
              <a:defRPr/>
            </a:pPr>
            <a:r>
              <a:rPr lang="en-US" sz="1200" dirty="0">
                <a:solidFill>
                  <a:schemeClr val="tx2">
                    <a:lumMod val="75000"/>
                  </a:schemeClr>
                </a:solidFill>
              </a:rPr>
              <a:t> Accept mistakes as part of the learning</a:t>
            </a:r>
          </a:p>
          <a:p>
            <a:pPr>
              <a:defRPr/>
            </a:pPr>
            <a:r>
              <a:rPr lang="en-US" sz="1200" dirty="0">
                <a:solidFill>
                  <a:schemeClr val="tx2">
                    <a:lumMod val="75000"/>
                  </a:schemeClr>
                </a:solidFill>
              </a:rPr>
              <a:t>  process</a:t>
            </a:r>
          </a:p>
          <a:p>
            <a:pPr>
              <a:buFont typeface="Arial" charset="0"/>
              <a:buChar char="•"/>
              <a:defRPr/>
            </a:pPr>
            <a:r>
              <a:rPr lang="en-US" sz="1200" dirty="0">
                <a:solidFill>
                  <a:schemeClr val="tx2">
                    <a:lumMod val="75000"/>
                  </a:schemeClr>
                </a:solidFill>
              </a:rPr>
              <a:t> Revise your papers to improve your writing</a:t>
            </a:r>
          </a:p>
          <a:p>
            <a:pPr>
              <a:buFont typeface="Arial" charset="0"/>
              <a:buChar char="•"/>
              <a:defRPr/>
            </a:pPr>
            <a:r>
              <a:rPr lang="en-US" sz="1200" dirty="0">
                <a:solidFill>
                  <a:schemeClr val="tx2">
                    <a:lumMod val="75000"/>
                  </a:schemeClr>
                </a:solidFill>
              </a:rPr>
              <a:t> Look up scientific research articles and</a:t>
            </a:r>
          </a:p>
          <a:p>
            <a:pPr>
              <a:defRPr/>
            </a:pPr>
            <a:r>
              <a:rPr lang="en-US" sz="1200" dirty="0">
                <a:solidFill>
                  <a:schemeClr val="tx2">
                    <a:lumMod val="75000"/>
                  </a:schemeClr>
                </a:solidFill>
              </a:rPr>
              <a:t>  resources</a:t>
            </a:r>
          </a:p>
          <a:p>
            <a:pPr>
              <a:defRPr/>
            </a:pPr>
            <a:endParaRPr lang="en-US" sz="1200" dirty="0">
              <a:solidFill>
                <a:schemeClr val="tx2">
                  <a:lumMod val="75000"/>
                </a:schemeClr>
              </a:solidFill>
            </a:endParaRPr>
          </a:p>
          <a:p>
            <a:pPr>
              <a:buFont typeface="Arial" charset="0"/>
              <a:buChar char="•"/>
              <a:defRPr/>
            </a:pPr>
            <a:endParaRPr lang="en-US" sz="1200" dirty="0">
              <a:solidFill>
                <a:schemeClr val="tx2">
                  <a:lumMod val="75000"/>
                </a:schemeClr>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943600" y="2514600"/>
            <a:ext cx="2819400" cy="2362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Tolerance of others with different beliefs</a:t>
            </a:r>
          </a:p>
          <a:p>
            <a:pPr>
              <a:buFont typeface="Arial" charset="0"/>
              <a:buChar char="•"/>
              <a:defRPr/>
            </a:pPr>
            <a:r>
              <a:rPr lang="en-US" sz="1200" dirty="0">
                <a:solidFill>
                  <a:schemeClr val="tx1">
                    <a:lumMod val="75000"/>
                  </a:schemeClr>
                </a:solidFill>
              </a:rPr>
              <a:t> Ability to work cooperatively with diverse</a:t>
            </a:r>
          </a:p>
          <a:p>
            <a:pPr>
              <a:defRPr/>
            </a:pPr>
            <a:r>
              <a:rPr lang="en-US" sz="1200" dirty="0">
                <a:solidFill>
                  <a:schemeClr val="tx1">
                    <a:lumMod val="75000"/>
                  </a:schemeClr>
                </a:solidFill>
              </a:rPr>
              <a:t>   people</a:t>
            </a:r>
          </a:p>
          <a:p>
            <a:pPr>
              <a:buFont typeface="Arial" charset="0"/>
              <a:buChar char="•"/>
              <a:defRPr/>
            </a:pPr>
            <a:r>
              <a:rPr lang="en-US" sz="1200" dirty="0">
                <a:solidFill>
                  <a:schemeClr val="tx1">
                    <a:lumMod val="75000"/>
                  </a:schemeClr>
                </a:solidFill>
              </a:rPr>
              <a:t> Ability to discuss and negotiate</a:t>
            </a:r>
          </a:p>
          <a:p>
            <a:pPr>
              <a:defRPr/>
            </a:pPr>
            <a:r>
              <a:rPr lang="en-US" sz="1200" dirty="0">
                <a:solidFill>
                  <a:schemeClr val="tx1">
                    <a:lumMod val="75000"/>
                  </a:schemeClr>
                </a:solidFill>
              </a:rPr>
              <a:t>   controversial issues</a:t>
            </a:r>
          </a:p>
          <a:p>
            <a:pPr>
              <a:buFont typeface="Arial" charset="0"/>
              <a:buChar char="•"/>
              <a:defRPr/>
            </a:pPr>
            <a:r>
              <a:rPr lang="en-US" sz="1200" dirty="0">
                <a:solidFill>
                  <a:schemeClr val="tx1">
                    <a:lumMod val="75000"/>
                  </a:schemeClr>
                </a:solidFill>
              </a:rPr>
              <a:t> Openness to having my views challenged</a:t>
            </a:r>
          </a:p>
          <a:p>
            <a:pPr>
              <a:buFont typeface="Arial" charset="0"/>
              <a:buChar char="•"/>
              <a:defRPr/>
            </a:pPr>
            <a:r>
              <a:rPr lang="en-US" sz="1200" dirty="0">
                <a:solidFill>
                  <a:schemeClr val="tx1">
                    <a:lumMod val="75000"/>
                  </a:schemeClr>
                </a:solidFill>
              </a:rPr>
              <a:t> Ability to see the world from someone</a:t>
            </a:r>
          </a:p>
          <a:p>
            <a:pPr>
              <a:defRPr/>
            </a:pPr>
            <a:r>
              <a:rPr lang="en-US" sz="1200" dirty="0">
                <a:solidFill>
                  <a:schemeClr val="tx1">
                    <a:lumMod val="75000"/>
                  </a:schemeClr>
                </a:solidFill>
              </a:rPr>
              <a:t>   else's perspective</a:t>
            </a:r>
          </a:p>
          <a:p>
            <a:pPr>
              <a:defRPr/>
            </a:pPr>
            <a:endParaRPr lang="en-US" sz="1200" dirty="0">
              <a:solidFill>
                <a:schemeClr val="tx2">
                  <a:lumMod val="75000"/>
                </a:schemeClr>
              </a:solidFill>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Pluralistic Orientation</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kern="0" dirty="0">
                <a:solidFill>
                  <a:srgbClr val="7680AC"/>
                </a:solidFill>
                <a:latin typeface="+mj-lt"/>
                <a:ea typeface="+mj-ea"/>
                <a:cs typeface="+mj-cs"/>
              </a:rPr>
              <a:t/>
            </a:r>
            <a:br>
              <a:rPr lang="en-US" sz="1600" b="1" kern="0" dirty="0">
                <a:solidFill>
                  <a:srgbClr val="7680AC"/>
                </a:solidFill>
                <a:latin typeface="+mj-lt"/>
                <a:ea typeface="+mj-ea"/>
                <a:cs typeface="+mj-cs"/>
              </a:rPr>
            </a:br>
            <a:r>
              <a:rPr lang="en-US" sz="1600" b="1" i="1" kern="0" dirty="0">
                <a:solidFill>
                  <a:srgbClr val="7680AC"/>
                </a:solidFill>
                <a:latin typeface="+mj-lt"/>
                <a:ea typeface="+mj-ea"/>
                <a:cs typeface="+mj-cs"/>
              </a:rPr>
              <a:t>Pluralistic Orientation </a:t>
            </a:r>
            <a:r>
              <a:rPr lang="en-US" sz="1600" b="1" kern="0" dirty="0">
                <a:solidFill>
                  <a:srgbClr val="7680AC"/>
                </a:solidFill>
                <a:latin typeface="+mj-lt"/>
                <a:ea typeface="+mj-ea"/>
                <a:cs typeface="+mj-cs"/>
              </a:rPr>
              <a:t>measures skills and dispositions appropriate for </a:t>
            </a:r>
            <a:br>
              <a:rPr lang="en-US" sz="1600" b="1" kern="0" dirty="0">
                <a:solidFill>
                  <a:srgbClr val="7680AC"/>
                </a:solidFill>
                <a:latin typeface="+mj-lt"/>
                <a:ea typeface="+mj-ea"/>
                <a:cs typeface="+mj-cs"/>
              </a:rPr>
            </a:br>
            <a:r>
              <a:rPr lang="en-US" sz="1600" b="1" kern="0" dirty="0">
                <a:solidFill>
                  <a:srgbClr val="7680AC"/>
                </a:solidFill>
                <a:latin typeface="+mj-lt"/>
                <a:ea typeface="+mj-ea"/>
                <a:cs typeface="+mj-cs"/>
              </a:rPr>
              <a:t>living and working in a diverse society.</a:t>
            </a:r>
            <a:endParaRPr lang="en-US" sz="1600" b="1" kern="0" dirty="0">
              <a:latin typeface="+mj-lt"/>
              <a:ea typeface="+mj-ea"/>
              <a:cs typeface="+mj-cs"/>
            </a:endParaRPr>
          </a:p>
        </p:txBody>
      </p:sp>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28</a:t>
            </a:fld>
            <a:endParaRPr lang="en-US" dirty="0"/>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590800" cy="1600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Self-rated academic ability</a:t>
            </a:r>
          </a:p>
          <a:p>
            <a:pPr algn="just">
              <a:buFont typeface="Arial" charset="0"/>
              <a:buChar char="•"/>
              <a:defRPr/>
            </a:pPr>
            <a:r>
              <a:rPr lang="en-US" sz="1200" dirty="0">
                <a:solidFill>
                  <a:schemeClr val="tx1">
                    <a:lumMod val="75000"/>
                  </a:schemeClr>
                </a:solidFill>
              </a:rPr>
              <a:t> Self-rated mathematical ability</a:t>
            </a:r>
          </a:p>
          <a:p>
            <a:pPr algn="just">
              <a:buFont typeface="Arial" charset="0"/>
              <a:buChar char="•"/>
              <a:defRPr/>
            </a:pPr>
            <a:r>
              <a:rPr lang="en-US" sz="1200" dirty="0">
                <a:solidFill>
                  <a:schemeClr val="tx1">
                    <a:lumMod val="75000"/>
                  </a:schemeClr>
                </a:solidFill>
              </a:rPr>
              <a:t> Self-rated self-confidence (intellectual)</a:t>
            </a:r>
          </a:p>
          <a:p>
            <a:pPr algn="just">
              <a:buFont typeface="Arial" charset="0"/>
              <a:buChar char="•"/>
              <a:defRPr/>
            </a:pPr>
            <a:r>
              <a:rPr lang="en-US" sz="1200" dirty="0">
                <a:solidFill>
                  <a:schemeClr val="tx1">
                    <a:lumMod val="75000"/>
                  </a:schemeClr>
                </a:solidFill>
              </a:rPr>
              <a:t> Self-rated drive to achieve</a:t>
            </a:r>
            <a:endParaRPr lang="en-US" sz="1200" dirty="0">
              <a:solidFill>
                <a:schemeClr val="tx2">
                  <a:lumMod val="75000"/>
                </a:schemeClr>
              </a:solidFill>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Academic Self-Concept</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i="1" kern="0" dirty="0">
                <a:latin typeface="+mj-lt"/>
                <a:ea typeface="+mj-ea"/>
                <a:cs typeface="+mj-cs"/>
              </a:rPr>
              <a:t> </a:t>
            </a:r>
            <a:br>
              <a:rPr lang="en-US" sz="1600" b="1" i="1" kern="0" dirty="0">
                <a:latin typeface="+mj-lt"/>
                <a:ea typeface="+mj-ea"/>
                <a:cs typeface="+mj-cs"/>
              </a:rPr>
            </a:br>
            <a:r>
              <a:rPr lang="en-US" sz="1600" b="1" kern="0" dirty="0">
                <a:latin typeface="+mj-lt"/>
                <a:ea typeface="+mj-ea"/>
                <a:cs typeface="+mj-cs"/>
              </a:rPr>
              <a:t>Self-awareness and confidence in academic environments help students learn </a:t>
            </a:r>
            <a:r>
              <a:rPr lang="en-US" sz="1600" b="1" kern="0" dirty="0" smtClean="0">
                <a:latin typeface="+mj-lt"/>
                <a:ea typeface="+mj-ea"/>
                <a:cs typeface="+mj-cs"/>
              </a:rPr>
              <a:t>by encouraging </a:t>
            </a:r>
            <a:r>
              <a:rPr lang="en-US" sz="1600" b="1" kern="0" dirty="0">
                <a:latin typeface="+mj-lt"/>
                <a:ea typeface="+mj-ea"/>
                <a:cs typeface="+mj-cs"/>
              </a:rPr>
              <a:t>their intellectual inquiry. </a:t>
            </a:r>
            <a:r>
              <a:rPr lang="en-US" sz="1600" b="1" i="1" kern="0" dirty="0">
                <a:solidFill>
                  <a:srgbClr val="7680AC"/>
                </a:solidFill>
                <a:latin typeface="+mj-lt"/>
                <a:ea typeface="+mj-ea"/>
                <a:cs typeface="+mj-cs"/>
              </a:rPr>
              <a:t>Academic Self-Concept </a:t>
            </a:r>
            <a:r>
              <a:rPr lang="en-US" sz="1600" b="1" kern="0" dirty="0">
                <a:solidFill>
                  <a:srgbClr val="7680AC"/>
                </a:solidFill>
                <a:latin typeface="+mj-lt"/>
                <a:ea typeface="+mj-ea"/>
                <a:cs typeface="+mj-cs"/>
              </a:rPr>
              <a:t>is a unified measure </a:t>
            </a:r>
            <a:endParaRPr lang="en-US" sz="1600" b="1" kern="0" dirty="0" smtClean="0">
              <a:solidFill>
                <a:srgbClr val="7680AC"/>
              </a:solidFill>
              <a:latin typeface="+mj-lt"/>
              <a:ea typeface="+mj-ea"/>
              <a:cs typeface="+mj-cs"/>
            </a:endParaRPr>
          </a:p>
          <a:p>
            <a:pPr algn="ctr" eaLnBrk="1" hangingPunct="1">
              <a:defRPr/>
            </a:pPr>
            <a:r>
              <a:rPr lang="en-US" sz="1600" b="1" kern="0" dirty="0" smtClean="0">
                <a:solidFill>
                  <a:srgbClr val="7680AC"/>
                </a:solidFill>
                <a:latin typeface="+mj-lt"/>
                <a:ea typeface="+mj-ea"/>
                <a:cs typeface="+mj-cs"/>
              </a:rPr>
              <a:t>of </a:t>
            </a:r>
            <a:r>
              <a:rPr lang="en-US" sz="1600" b="1" kern="0" dirty="0">
                <a:solidFill>
                  <a:srgbClr val="7680AC"/>
                </a:solidFill>
                <a:latin typeface="+mj-lt"/>
                <a:ea typeface="+mj-ea"/>
                <a:cs typeface="+mj-cs"/>
              </a:rPr>
              <a:t>students’ beliefs about their abilities and confidence in academic environments.</a:t>
            </a:r>
            <a:endParaRPr lang="en-US" sz="1600" b="1" kern="0" dirty="0">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smtClean="0">
                <a:solidFill>
                  <a:schemeClr val="tx1">
                    <a:lumMod val="50000"/>
                  </a:schemeClr>
                </a:solidFill>
              </a:rPr>
              <a:t> </a:t>
            </a:r>
            <a:r>
              <a:rPr lang="en-US" dirty="0" smtClean="0">
                <a:solidFill>
                  <a:schemeClr val="tx1">
                    <a:lumMod val="50000"/>
                  </a:schemeClr>
                </a:solidFill>
              </a:rPr>
              <a:t>Civic Engagement</a:t>
            </a:r>
            <a:r>
              <a:rPr lang="en-US" sz="1600" dirty="0" smtClean="0"/>
              <a:t/>
            </a:r>
            <a:br>
              <a:rPr lang="en-US" sz="1600" dirty="0" smtClean="0"/>
            </a:br>
            <a:r>
              <a:rPr lang="en-US" sz="1600" dirty="0" smtClean="0"/>
              <a:t/>
            </a:r>
            <a:br>
              <a:rPr lang="en-US" sz="1600" dirty="0" smtClean="0"/>
            </a:br>
            <a:r>
              <a:rPr lang="en-US" sz="1600" dirty="0" smtClean="0">
                <a:solidFill>
                  <a:schemeClr val="tx1"/>
                </a:solidFill>
              </a:rPr>
              <a:t>Engaged citizens are a critical element in the functioning of our democratic society. </a:t>
            </a:r>
            <a:br>
              <a:rPr lang="en-US" sz="1600" dirty="0" smtClean="0">
                <a:solidFill>
                  <a:schemeClr val="tx1"/>
                </a:solidFill>
              </a:rPr>
            </a:br>
            <a:r>
              <a:rPr lang="en-US" sz="1600" i="1" dirty="0" smtClean="0"/>
              <a:t>Civic Engagement </a:t>
            </a:r>
            <a:r>
              <a:rPr lang="en-US" sz="1600" dirty="0" smtClean="0"/>
              <a:t>measures the extent to which students are motivated and </a:t>
            </a:r>
            <a:br>
              <a:rPr lang="en-US" sz="1600" dirty="0" smtClean="0"/>
            </a:br>
            <a:r>
              <a:rPr lang="en-US" sz="1600" dirty="0" smtClean="0"/>
              <a:t>involved in civic, electoral and political activities.</a:t>
            </a:r>
            <a:endParaRPr lang="en-US" sz="1600" dirty="0" smtClean="0">
              <a:solidFill>
                <a:schemeClr val="tx1"/>
              </a:solidFill>
            </a:endParaRPr>
          </a:p>
        </p:txBody>
      </p:sp>
      <p:graphicFrame>
        <p:nvGraphicFramePr>
          <p:cNvPr id="8" name="Civic Engagement"/>
          <p:cNvGraphicFramePr>
            <a:graphicFrameLocks noChangeAspect="1"/>
          </p:cNvGraphicFramePr>
          <p:nvPr>
            <p:custDataLst>
              <p:tags r:id="rId1"/>
            </p:custData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701914" y="6019800"/>
            <a:ext cx="2668359" cy="276999"/>
          </a:xfrm>
          <a:prstGeom prst="rect">
            <a:avLst/>
          </a:prstGeom>
          <a:noFill/>
          <a:ln w="9525">
            <a:noFill/>
            <a:miter lim="800000"/>
            <a:headEnd/>
            <a:tailEnd/>
          </a:ln>
        </p:spPr>
        <p:txBody>
          <a:bodyPr wrap="none">
            <a:spAutoFit/>
          </a:bodyPr>
          <a:lstStyle/>
          <a:p>
            <a:pPr algn="ctr">
              <a:defRPr/>
            </a:pPr>
            <a:r>
              <a:rPr lang="en-US" sz="1200" dirty="0" smtClean="0">
                <a:solidFill>
                  <a:schemeClr val="tx2">
                    <a:lumMod val="75000"/>
                  </a:schemeClr>
                </a:solidFill>
              </a:rPr>
              <a:t>  Your </a:t>
            </a:r>
            <a:r>
              <a:rPr lang="en-US" sz="1200" dirty="0">
                <a:solidFill>
                  <a:schemeClr val="tx2">
                    <a:lumMod val="75000"/>
                  </a:schemeClr>
                </a:solidFill>
              </a:rPr>
              <a:t>Institution       Comparison Group</a:t>
            </a: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29</a:t>
            </a:fld>
            <a:endParaRPr lang="en-US" dirty="0"/>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p:txBody>
          <a:bodyPr/>
          <a:lstStyle/>
          <a:p>
            <a:pPr eaLnBrk="1" hangingPunct="1">
              <a:defRPr/>
            </a:pPr>
            <a:r>
              <a:rPr lang="en-US" dirty="0" smtClean="0">
                <a:solidFill>
                  <a:schemeClr val="tx2">
                    <a:lumMod val="50000"/>
                  </a:schemeClr>
                </a:solidFill>
              </a:rPr>
              <a:t>Table of Contents</a:t>
            </a:r>
          </a:p>
        </p:txBody>
      </p:sp>
      <p:sp>
        <p:nvSpPr>
          <p:cNvPr id="8" name="Content Placeholder 7"/>
          <p:cNvSpPr>
            <a:spLocks noGrp="1"/>
          </p:cNvSpPr>
          <p:nvPr>
            <p:ph idx="1"/>
          </p:nvPr>
        </p:nvSpPr>
        <p:spPr>
          <a:xfrm>
            <a:off x="457200" y="1295400"/>
            <a:ext cx="8077200" cy="4724400"/>
          </a:xfrm>
        </p:spPr>
        <p:txBody>
          <a:bodyPr numCol="2"/>
          <a:lstStyle/>
          <a:p>
            <a:pPr eaLnBrk="1" hangingPunct="1">
              <a:spcBef>
                <a:spcPts val="400"/>
              </a:spcBef>
              <a:buClr>
                <a:srgbClr val="7680AC"/>
              </a:buClr>
              <a:buNone/>
              <a:defRPr/>
            </a:pPr>
            <a:r>
              <a:rPr lang="en-US" sz="1600" u="sng" dirty="0" smtClean="0">
                <a:solidFill>
                  <a:schemeClr val="tx2">
                    <a:lumMod val="50000"/>
                  </a:schemeClr>
                </a:solidFill>
              </a:rPr>
              <a:t>Demographics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Sex and Race/Ethnicity</a:t>
            </a:r>
          </a:p>
          <a:p>
            <a:pPr eaLnBrk="1" hangingPunct="1">
              <a:spcBef>
                <a:spcPts val="400"/>
              </a:spcBef>
              <a:buClr>
                <a:srgbClr val="7680AC"/>
              </a:buClr>
              <a:buNone/>
              <a:defRPr/>
            </a:pPr>
            <a:r>
              <a:rPr lang="en-US" sz="1400" dirty="0" smtClean="0">
                <a:solidFill>
                  <a:srgbClr val="767FAC"/>
                </a:solidFill>
              </a:rPr>
              <a:t>   Distance from Home</a:t>
            </a:r>
          </a:p>
          <a:p>
            <a:pPr eaLnBrk="1" hangingPunct="1">
              <a:spcBef>
                <a:spcPts val="400"/>
              </a:spcBef>
              <a:buClr>
                <a:srgbClr val="7680AC"/>
              </a:buClr>
              <a:buNone/>
              <a:defRPr/>
            </a:pPr>
            <a:r>
              <a:rPr lang="en-US" sz="1400" dirty="0" smtClean="0">
                <a:solidFill>
                  <a:srgbClr val="767FAC"/>
                </a:solidFill>
              </a:rPr>
              <a:t>   Type of High School</a:t>
            </a:r>
          </a:p>
          <a:p>
            <a:pPr lvl="1" eaLnBrk="1" hangingPunct="1">
              <a:spcBef>
                <a:spcPts val="400"/>
              </a:spcBef>
              <a:buClr>
                <a:srgbClr val="7680AC"/>
              </a:buClr>
              <a:buNone/>
              <a:defRPr/>
            </a:pP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College Admissions Decisions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College Applications</a:t>
            </a:r>
          </a:p>
          <a:p>
            <a:pPr eaLnBrk="1" hangingPunct="1">
              <a:spcBef>
                <a:spcPts val="400"/>
              </a:spcBef>
              <a:buClr>
                <a:srgbClr val="7680AC"/>
              </a:buClr>
              <a:buNone/>
              <a:defRPr/>
            </a:pPr>
            <a:r>
              <a:rPr lang="en-US" sz="1400" dirty="0" smtClean="0">
                <a:solidFill>
                  <a:srgbClr val="767FAC"/>
                </a:solidFill>
              </a:rPr>
              <a:t>   Accepted/Attending First Choice</a:t>
            </a:r>
          </a:p>
          <a:p>
            <a:pPr eaLnBrk="1" hangingPunct="1">
              <a:spcBef>
                <a:spcPts val="400"/>
              </a:spcBef>
              <a:buClr>
                <a:srgbClr val="7680AC"/>
              </a:buClr>
              <a:buNone/>
              <a:defRPr/>
            </a:pPr>
            <a:r>
              <a:rPr lang="en-US" sz="1400" dirty="0" smtClean="0">
                <a:solidFill>
                  <a:srgbClr val="767FAC"/>
                </a:solidFill>
              </a:rPr>
              <a:t>   Reasons for Attending College</a:t>
            </a:r>
          </a:p>
          <a:p>
            <a:pPr eaLnBrk="1" hangingPunct="1">
              <a:spcBef>
                <a:spcPts val="400"/>
              </a:spcBef>
              <a:buClr>
                <a:srgbClr val="7680AC"/>
              </a:buClr>
              <a:buNone/>
              <a:defRPr/>
            </a:pPr>
            <a:r>
              <a:rPr lang="en-US" sz="1400" dirty="0" smtClean="0">
                <a:solidFill>
                  <a:srgbClr val="767FAC"/>
                </a:solidFill>
              </a:rPr>
              <a:t>   Reasons for Attending </a:t>
            </a:r>
            <a:r>
              <a:rPr lang="en-US" sz="1400" i="1" u="sng" dirty="0" smtClean="0">
                <a:solidFill>
                  <a:srgbClr val="767FAC"/>
                </a:solidFill>
              </a:rPr>
              <a:t>This</a:t>
            </a:r>
            <a:r>
              <a:rPr lang="en-US" sz="1400" dirty="0" smtClean="0">
                <a:solidFill>
                  <a:srgbClr val="767FAC"/>
                </a:solidFill>
              </a:rPr>
              <a:t> College</a:t>
            </a:r>
          </a:p>
          <a:p>
            <a:pPr lvl="1" eaLnBrk="1" hangingPunct="1">
              <a:spcBef>
                <a:spcPts val="400"/>
              </a:spcBef>
              <a:buClr>
                <a:srgbClr val="7680AC"/>
              </a:buClr>
              <a:buNone/>
              <a:defRPr/>
            </a:pP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Financing College</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Economic Situation</a:t>
            </a:r>
          </a:p>
          <a:p>
            <a:pPr eaLnBrk="1" hangingPunct="1">
              <a:spcBef>
                <a:spcPts val="400"/>
              </a:spcBef>
              <a:buClr>
                <a:srgbClr val="7680AC"/>
              </a:buClr>
              <a:buNone/>
              <a:defRPr/>
            </a:pPr>
            <a:r>
              <a:rPr lang="en-US" sz="1400" dirty="0" smtClean="0">
                <a:solidFill>
                  <a:srgbClr val="767FAC"/>
                </a:solidFill>
              </a:rPr>
              <a:t>   Educational Expenses</a:t>
            </a:r>
          </a:p>
          <a:p>
            <a:pPr eaLnBrk="1" hangingPunct="1">
              <a:spcBef>
                <a:spcPts val="400"/>
              </a:spcBef>
              <a:buClr>
                <a:srgbClr val="7680AC"/>
              </a:buClr>
              <a:buNone/>
              <a:defRPr/>
            </a:pPr>
            <a:r>
              <a:rPr lang="en-US" sz="1400" dirty="0" smtClean="0">
                <a:solidFill>
                  <a:srgbClr val="767FAC"/>
                </a:solidFill>
              </a:rPr>
              <a:t>   Ability to Finance Education </a:t>
            </a: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High School Experience</a:t>
            </a:r>
          </a:p>
          <a:p>
            <a:pPr eaLnBrk="1" hangingPunct="1">
              <a:spcBef>
                <a:spcPts val="400"/>
              </a:spcBef>
              <a:buClr>
                <a:srgbClr val="7680AC"/>
              </a:buClr>
              <a:buNone/>
              <a:defRPr/>
            </a:pPr>
            <a:r>
              <a:rPr lang="en-US" sz="1400" b="0" dirty="0" smtClean="0">
                <a:solidFill>
                  <a:schemeClr val="tx2">
                    <a:lumMod val="50000"/>
                  </a:schemeClr>
                </a:solidFill>
              </a:rPr>
              <a:t>   </a:t>
            </a:r>
            <a:r>
              <a:rPr lang="en-US" sz="1400" dirty="0" smtClean="0">
                <a:solidFill>
                  <a:srgbClr val="767FAC"/>
                </a:solidFill>
              </a:rPr>
              <a:t>Academic Preparation</a:t>
            </a:r>
          </a:p>
          <a:p>
            <a:pPr eaLnBrk="1" hangingPunct="1">
              <a:spcBef>
                <a:spcPts val="400"/>
              </a:spcBef>
              <a:buClr>
                <a:srgbClr val="7680AC"/>
              </a:buClr>
              <a:buNone/>
              <a:defRPr/>
            </a:pPr>
            <a:r>
              <a:rPr lang="en-US" sz="1400" dirty="0" smtClean="0">
                <a:solidFill>
                  <a:srgbClr val="767FAC"/>
                </a:solidFill>
              </a:rPr>
              <a:t>   Habits of Mind Construct</a:t>
            </a:r>
          </a:p>
          <a:p>
            <a:pPr eaLnBrk="1" hangingPunct="1">
              <a:spcBef>
                <a:spcPts val="400"/>
              </a:spcBef>
              <a:buClr>
                <a:srgbClr val="7680AC"/>
              </a:buClr>
              <a:buNone/>
              <a:defRPr/>
            </a:pPr>
            <a:r>
              <a:rPr lang="en-US" sz="1400" dirty="0" smtClean="0">
                <a:solidFill>
                  <a:srgbClr val="767FAC"/>
                </a:solidFill>
              </a:rPr>
              <a:t>   Pluralistic Orientation</a:t>
            </a:r>
          </a:p>
          <a:p>
            <a:pPr eaLnBrk="1" hangingPunct="1">
              <a:spcBef>
                <a:spcPts val="400"/>
              </a:spcBef>
              <a:buClr>
                <a:srgbClr val="7680AC"/>
              </a:buClr>
              <a:buNone/>
              <a:defRPr/>
            </a:pPr>
            <a:r>
              <a:rPr lang="en-US" sz="1400" dirty="0" smtClean="0">
                <a:solidFill>
                  <a:srgbClr val="767FAC"/>
                </a:solidFill>
              </a:rPr>
              <a:t>   Academic Self-Concept</a:t>
            </a:r>
          </a:p>
          <a:p>
            <a:pPr eaLnBrk="1" hangingPunct="1">
              <a:spcBef>
                <a:spcPts val="400"/>
              </a:spcBef>
              <a:buClr>
                <a:srgbClr val="7680AC"/>
              </a:buClr>
              <a:buNone/>
              <a:defRPr/>
            </a:pPr>
            <a:r>
              <a:rPr lang="en-US" sz="1400" dirty="0" smtClean="0">
                <a:solidFill>
                  <a:srgbClr val="767FAC"/>
                </a:solidFill>
              </a:rPr>
              <a:t>   Civic Engagement</a:t>
            </a:r>
          </a:p>
          <a:p>
            <a:pPr eaLnBrk="1" hangingPunct="1">
              <a:spcBef>
                <a:spcPts val="400"/>
              </a:spcBef>
              <a:buClr>
                <a:srgbClr val="7680AC"/>
              </a:buClr>
              <a:buNone/>
              <a:defRPr/>
            </a:pPr>
            <a:r>
              <a:rPr lang="en-US" sz="1400" dirty="0" smtClean="0">
                <a:solidFill>
                  <a:srgbClr val="767FAC"/>
                </a:solidFill>
              </a:rPr>
              <a:t>   Health and Wellness</a:t>
            </a:r>
          </a:p>
          <a:p>
            <a:pPr lvl="1" eaLnBrk="1" hangingPunct="1">
              <a:spcBef>
                <a:spcPts val="400"/>
              </a:spcBef>
              <a:buClr>
                <a:srgbClr val="7680AC"/>
              </a:buClr>
              <a:buNone/>
              <a:defRPr/>
            </a:pPr>
            <a:endParaRPr lang="en-US" sz="1800" dirty="0" smtClean="0">
              <a:solidFill>
                <a:srgbClr val="767FAC"/>
              </a:solidFill>
            </a:endParaRPr>
          </a:p>
          <a:p>
            <a:pPr eaLnBrk="1" hangingPunct="1">
              <a:spcBef>
                <a:spcPct val="30000"/>
              </a:spcBef>
              <a:buClr>
                <a:srgbClr val="7680AC"/>
              </a:buClr>
              <a:buNone/>
              <a:defRPr/>
            </a:pPr>
            <a:r>
              <a:rPr lang="en-US" sz="1600" u="sng" dirty="0" smtClean="0">
                <a:solidFill>
                  <a:schemeClr val="bg1"/>
                </a:solidFill>
              </a:rPr>
              <a:t>Knowledge, Skills and Abilities</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a:t>
            </a:r>
            <a:r>
              <a:rPr lang="en-US" sz="1600" u="sng" dirty="0" smtClean="0">
                <a:solidFill>
                  <a:schemeClr val="tx2">
                    <a:lumMod val="50000"/>
                  </a:schemeClr>
                </a:solidFill>
                <a:latin typeface="Arial Narrow"/>
              </a:rPr>
              <a:t>—</a:t>
            </a:r>
            <a:r>
              <a:rPr lang="en-US" sz="1600" u="sng" dirty="0" smtClean="0">
                <a:solidFill>
                  <a:schemeClr val="tx2">
                    <a:lumMod val="50000"/>
                  </a:schemeClr>
                </a:solidFill>
              </a:rPr>
              <a:t>Major and Career</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 Life</a:t>
            </a:r>
          </a:p>
          <a:p>
            <a:endParaRPr lang="en-US" dirty="0"/>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xfrm>
            <a:off x="8686800" y="6397625"/>
            <a:ext cx="457200" cy="457200"/>
          </a:xfrm>
          <a:noFill/>
        </p:spPr>
        <p:txBody>
          <a:bodyPr/>
          <a:lstStyle/>
          <a:p>
            <a:fld id="{20A2124B-91A7-4EB7-A1A8-F76ECD7C477A}" type="slidenum">
              <a:rPr lang="en-US" smtClean="0"/>
              <a:pPr/>
              <a:t>30</a:t>
            </a:fld>
            <a:endParaRPr lang="en-US" smtClean="0"/>
          </a:p>
        </p:txBody>
      </p:sp>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smtClean="0">
                <a:solidFill>
                  <a:schemeClr val="tx1">
                    <a:lumMod val="50000"/>
                  </a:schemeClr>
                </a:solidFill>
              </a:rPr>
              <a:t>Health and Wellness</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Students’ physical and emotional well-being can affect many important aspects of the student experience including academic performance and persistence. These items gauge student behaviors, attitudes and experiences related to health and wellness.</a:t>
            </a:r>
            <a:endParaRPr lang="en-US" sz="1600" dirty="0" smtClean="0">
              <a:solidFill>
                <a:schemeClr val="tx1"/>
              </a:solidFill>
            </a:endParaRPr>
          </a:p>
        </p:txBody>
      </p:sp>
      <p:graphicFrame>
        <p:nvGraphicFramePr>
          <p:cNvPr id="18" name="Health Wellness"/>
          <p:cNvGraphicFramePr>
            <a:graphicFrameLocks noChangeAspect="1"/>
          </p:cNvGraphicFramePr>
          <p:nvPr>
            <p:custDataLst>
              <p:tags r:id="rId1"/>
            </p:custData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685800" y="5562600"/>
            <a:ext cx="4038600" cy="307777"/>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overwhelmed by all you had to do</a:t>
            </a:r>
          </a:p>
        </p:txBody>
      </p:sp>
      <p:sp>
        <p:nvSpPr>
          <p:cNvPr id="22537" name="TextBox 13"/>
          <p:cNvSpPr txBox="1">
            <a:spLocks noChangeArrowheads="1"/>
          </p:cNvSpPr>
          <p:nvPr/>
        </p:nvSpPr>
        <p:spPr bwMode="auto">
          <a:xfrm>
            <a:off x="5791200" y="5562600"/>
            <a:ext cx="19812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depressed</a:t>
            </a:r>
          </a:p>
        </p:txBody>
      </p:sp>
      <p:sp>
        <p:nvSpPr>
          <p:cNvPr id="14" name="Rectangle 6"/>
          <p:cNvSpPr>
            <a:spLocks noChangeArrowheads="1"/>
          </p:cNvSpPr>
          <p:nvPr/>
        </p:nvSpPr>
        <p:spPr bwMode="auto">
          <a:xfrm>
            <a:off x="3276600" y="6035824"/>
            <a:ext cx="2895600" cy="553998"/>
          </a:xfrm>
          <a:prstGeom prst="rect">
            <a:avLst/>
          </a:prstGeom>
          <a:noFill/>
          <a:ln w="9525">
            <a:noFill/>
            <a:miter lim="800000"/>
            <a:headEnd/>
            <a:tailEnd/>
          </a:ln>
        </p:spPr>
        <p:txBody>
          <a:bodyPr wrap="square" lIns="91440" tIns="0" rIns="91440" bIns="0" anchor="b"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Comparison Group</a:t>
            </a:r>
          </a:p>
          <a:p>
            <a:pPr>
              <a:defRPr/>
            </a:pPr>
            <a:r>
              <a:rPr lang="en-US" sz="1200" b="1" dirty="0"/>
              <a:t>     </a:t>
            </a:r>
            <a:r>
              <a:rPr lang="en-US" sz="1200" dirty="0"/>
              <a:t>Frequently                  </a:t>
            </a:r>
            <a:r>
              <a:rPr lang="en-US" sz="1200" dirty="0" smtClean="0"/>
              <a:t>  Frequently</a:t>
            </a:r>
            <a:endParaRPr lang="en-US" sz="1200" dirty="0"/>
          </a:p>
          <a:p>
            <a:pPr>
              <a:defRPr/>
            </a:pPr>
            <a:r>
              <a:rPr lang="en-US" sz="1200" dirty="0"/>
              <a:t>     Occasionally               </a:t>
            </a:r>
            <a:r>
              <a:rPr lang="en-US" sz="1200" dirty="0" smtClean="0"/>
              <a:t>  Occasionally</a:t>
            </a:r>
            <a:endParaRPr lang="en-US" sz="1200" dirty="0"/>
          </a:p>
        </p:txBody>
      </p:sp>
      <p:sp>
        <p:nvSpPr>
          <p:cNvPr id="17" name="Rectangle 16"/>
          <p:cNvSpPr/>
          <p:nvPr/>
        </p:nvSpPr>
        <p:spPr bwMode="auto">
          <a:xfrm>
            <a:off x="34290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2" name="Rectangle 21"/>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2743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Knowledge, Skills and Abilities</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These items illustrate students’ views of their academic skills and abilities.</a:t>
            </a:r>
          </a:p>
        </p:txBody>
      </p:sp>
      <p:pic>
        <p:nvPicPr>
          <p:cNvPr id="3074" name="Picture 2" descr="C:\Documents and Settings\abates\Desktop\pen paper.jpg"/>
          <p:cNvPicPr>
            <a:picLocks noChangeAspect="1" noChangeArrowheads="1"/>
          </p:cNvPicPr>
          <p:nvPr/>
        </p:nvPicPr>
        <p:blipFill>
          <a:blip r:embed="rId3" cstate="print"/>
          <a:srcRect/>
          <a:stretch>
            <a:fillRect/>
          </a:stretch>
        </p:blipFill>
        <p:spPr bwMode="auto">
          <a:xfrm>
            <a:off x="3733800" y="1295400"/>
            <a:ext cx="1219200" cy="1934817"/>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32</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40386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334000"/>
            <a:ext cx="26670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General knowledge</a:t>
            </a:r>
          </a:p>
        </p:txBody>
      </p:sp>
      <p:sp>
        <p:nvSpPr>
          <p:cNvPr id="9225" name="TextBox 13"/>
          <p:cNvSpPr txBox="1">
            <a:spLocks noChangeArrowheads="1"/>
          </p:cNvSpPr>
          <p:nvPr/>
        </p:nvSpPr>
        <p:spPr bwMode="auto">
          <a:xfrm>
            <a:off x="3581400" y="5334000"/>
            <a:ext cx="2590800" cy="523875"/>
          </a:xfrm>
          <a:prstGeom prst="rect">
            <a:avLst/>
          </a:prstGeom>
          <a:noFill/>
          <a:ln w="9525">
            <a:noFill/>
            <a:miter lim="800000"/>
            <a:headEnd/>
            <a:tailEnd/>
          </a:ln>
        </p:spPr>
        <p:txBody>
          <a:bodyPr wrap="square">
            <a:spAutoFit/>
          </a:bodyPr>
          <a:lstStyle/>
          <a:p>
            <a:pPr algn="ctr">
              <a:defRPr/>
            </a:pPr>
            <a:r>
              <a:rPr lang="en-US" sz="1400" dirty="0">
                <a:solidFill>
                  <a:schemeClr val="tx2"/>
                </a:solidFill>
              </a:rPr>
              <a:t>Knowledge of a particular field or discipline</a:t>
            </a:r>
          </a:p>
        </p:txBody>
      </p:sp>
      <p:sp>
        <p:nvSpPr>
          <p:cNvPr id="9226" name="TextBox 14"/>
          <p:cNvSpPr txBox="1">
            <a:spLocks noChangeArrowheads="1"/>
          </p:cNvSpPr>
          <p:nvPr/>
        </p:nvSpPr>
        <p:spPr bwMode="auto">
          <a:xfrm>
            <a:off x="6324600" y="5334000"/>
            <a:ext cx="26670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Foreign language ability</a:t>
            </a:r>
            <a:endParaRPr lang="en-US" sz="1400" dirty="0">
              <a:solidFill>
                <a:schemeClr val="tx2"/>
              </a:solidFill>
            </a:endParaRPr>
          </a:p>
        </p:txBody>
      </p:sp>
      <p:sp>
        <p:nvSpPr>
          <p:cNvPr id="16" name="Rectangle 6"/>
          <p:cNvSpPr>
            <a:spLocks noChangeArrowheads="1"/>
          </p:cNvSpPr>
          <p:nvPr/>
        </p:nvSpPr>
        <p:spPr bwMode="auto">
          <a:xfrm>
            <a:off x="3200400" y="6019800"/>
            <a:ext cx="3276600" cy="646113"/>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9" name="Rectangle 18"/>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3" name="Rectangle 22"/>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4" name="Rectangle 23"/>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5" name="Rectangle 24"/>
          <p:cNvSpPr/>
          <p:nvPr/>
        </p:nvSpPr>
        <p:spPr bwMode="auto">
          <a:xfrm>
            <a:off x="4800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33</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39624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257800"/>
            <a:ext cx="26670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the problems facing your community</a:t>
            </a:r>
            <a:endParaRPr lang="en-US" sz="1400" dirty="0">
              <a:solidFill>
                <a:schemeClr val="tx2"/>
              </a:solidFill>
            </a:endParaRPr>
          </a:p>
        </p:txBody>
      </p:sp>
      <p:sp>
        <p:nvSpPr>
          <p:cNvPr id="9225" name="TextBox 13"/>
          <p:cNvSpPr txBox="1">
            <a:spLocks noChangeArrowheads="1"/>
          </p:cNvSpPr>
          <p:nvPr/>
        </p:nvSpPr>
        <p:spPr bwMode="auto">
          <a:xfrm>
            <a:off x="3581400" y="52578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national issues</a:t>
            </a:r>
            <a:endParaRPr lang="en-US" sz="1400" dirty="0">
              <a:solidFill>
                <a:schemeClr val="tx2"/>
              </a:solidFill>
            </a:endParaRPr>
          </a:p>
        </p:txBody>
      </p:sp>
      <p:sp>
        <p:nvSpPr>
          <p:cNvPr id="9226" name="TextBox 14"/>
          <p:cNvSpPr txBox="1">
            <a:spLocks noChangeArrowheads="1"/>
          </p:cNvSpPr>
          <p:nvPr/>
        </p:nvSpPr>
        <p:spPr bwMode="auto">
          <a:xfrm>
            <a:off x="6324600" y="52578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global issues</a:t>
            </a:r>
            <a:endParaRPr lang="en-US" sz="1400" dirty="0">
              <a:solidFill>
                <a:schemeClr val="tx2"/>
              </a:solidFill>
            </a:endParaRPr>
          </a:p>
        </p:txBody>
      </p:sp>
      <p:sp>
        <p:nvSpPr>
          <p:cNvPr id="14" name="Rectangle 6"/>
          <p:cNvSpPr>
            <a:spLocks noChangeArrowheads="1"/>
          </p:cNvSpPr>
          <p:nvPr/>
        </p:nvSpPr>
        <p:spPr bwMode="auto">
          <a:xfrm>
            <a:off x="3200400" y="6019800"/>
            <a:ext cx="3276600" cy="646113"/>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0" name="Rectangle 19"/>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2" name="Rectangle 21"/>
          <p:cNvSpPr/>
          <p:nvPr/>
        </p:nvSpPr>
        <p:spPr bwMode="auto">
          <a:xfrm>
            <a:off x="4800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34</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41910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486400"/>
            <a:ext cx="39624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Critical thinking skills</a:t>
            </a:r>
            <a:endParaRPr lang="en-US" sz="1400" dirty="0">
              <a:solidFill>
                <a:schemeClr val="tx2"/>
              </a:solidFill>
            </a:endParaRPr>
          </a:p>
        </p:txBody>
      </p:sp>
      <p:sp>
        <p:nvSpPr>
          <p:cNvPr id="9225" name="TextBox 13"/>
          <p:cNvSpPr txBox="1">
            <a:spLocks noChangeArrowheads="1"/>
          </p:cNvSpPr>
          <p:nvPr/>
        </p:nvSpPr>
        <p:spPr bwMode="auto">
          <a:xfrm>
            <a:off x="4876800" y="5486400"/>
            <a:ext cx="39624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Problem-solving skills</a:t>
            </a:r>
            <a:endParaRPr lang="en-US" sz="1400" dirty="0">
              <a:solidFill>
                <a:schemeClr val="tx2"/>
              </a:solidFill>
            </a:endParaRPr>
          </a:p>
        </p:txBody>
      </p:sp>
      <p:sp>
        <p:nvSpPr>
          <p:cNvPr id="14" name="Rectangle 6"/>
          <p:cNvSpPr>
            <a:spLocks noChangeArrowheads="1"/>
          </p:cNvSpPr>
          <p:nvPr/>
        </p:nvSpPr>
        <p:spPr bwMode="auto">
          <a:xfrm>
            <a:off x="3276600" y="6019800"/>
            <a:ext cx="32766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4290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9" name="Rectangle 18"/>
          <p:cNvSpPr/>
          <p:nvPr/>
        </p:nvSpPr>
        <p:spPr bwMode="auto">
          <a:xfrm>
            <a:off x="34290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0" name="Rectangle 19"/>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35</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762000" y="5410200"/>
            <a:ext cx="4114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Knowledge of people from different races/cultures</a:t>
            </a:r>
            <a:endParaRPr lang="en-US" sz="1400" dirty="0">
              <a:solidFill>
                <a:schemeClr val="tx2"/>
              </a:solidFill>
            </a:endParaRPr>
          </a:p>
        </p:txBody>
      </p:sp>
      <p:sp>
        <p:nvSpPr>
          <p:cNvPr id="9225" name="TextBox 13"/>
          <p:cNvSpPr txBox="1">
            <a:spLocks noChangeArrowheads="1"/>
          </p:cNvSpPr>
          <p:nvPr/>
        </p:nvSpPr>
        <p:spPr bwMode="auto">
          <a:xfrm>
            <a:off x="4876800" y="5410200"/>
            <a:ext cx="39624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Ability to get along with people of different races/cultures</a:t>
            </a:r>
            <a:endParaRPr lang="en-US" sz="1400" dirty="0">
              <a:solidFill>
                <a:schemeClr val="tx2"/>
              </a:solidFill>
            </a:endParaRPr>
          </a:p>
        </p:txBody>
      </p:sp>
      <p:sp>
        <p:nvSpPr>
          <p:cNvPr id="14" name="Rectangle 6"/>
          <p:cNvSpPr>
            <a:spLocks noChangeArrowheads="1"/>
          </p:cNvSpPr>
          <p:nvPr/>
        </p:nvSpPr>
        <p:spPr bwMode="auto">
          <a:xfrm>
            <a:off x="3200400" y="6019800"/>
            <a:ext cx="32766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9" name="Rectangle 18"/>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0" name="Rectangle 19"/>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4800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36</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762000" y="5410200"/>
            <a:ext cx="26670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Ability to manage your time effectively</a:t>
            </a:r>
            <a:endParaRPr lang="en-US" sz="1400" dirty="0">
              <a:solidFill>
                <a:schemeClr val="tx2"/>
              </a:solidFill>
            </a:endParaRPr>
          </a:p>
        </p:txBody>
      </p:sp>
      <p:sp>
        <p:nvSpPr>
          <p:cNvPr id="9225" name="TextBox 13"/>
          <p:cNvSpPr txBox="1">
            <a:spLocks noChangeArrowheads="1"/>
          </p:cNvSpPr>
          <p:nvPr/>
        </p:nvSpPr>
        <p:spPr bwMode="auto">
          <a:xfrm>
            <a:off x="3505200" y="5410200"/>
            <a:ext cx="27432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Interpersonal skills</a:t>
            </a:r>
            <a:endParaRPr lang="en-US" sz="1400" dirty="0">
              <a:solidFill>
                <a:schemeClr val="tx2"/>
              </a:solidFill>
            </a:endParaRPr>
          </a:p>
        </p:txBody>
      </p:sp>
      <p:sp>
        <p:nvSpPr>
          <p:cNvPr id="9226" name="TextBox 14"/>
          <p:cNvSpPr txBox="1">
            <a:spLocks noChangeArrowheads="1"/>
          </p:cNvSpPr>
          <p:nvPr/>
        </p:nvSpPr>
        <p:spPr bwMode="auto">
          <a:xfrm>
            <a:off x="6324600" y="54102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Leadership abilities</a:t>
            </a:r>
            <a:endParaRPr lang="en-US" sz="1400" dirty="0">
              <a:solidFill>
                <a:schemeClr val="tx2"/>
              </a:solidFill>
            </a:endParaRPr>
          </a:p>
        </p:txBody>
      </p:sp>
      <p:sp>
        <p:nvSpPr>
          <p:cNvPr id="14" name="Rectangle 6"/>
          <p:cNvSpPr>
            <a:spLocks noChangeArrowheads="1"/>
          </p:cNvSpPr>
          <p:nvPr/>
        </p:nvSpPr>
        <p:spPr bwMode="auto">
          <a:xfrm>
            <a:off x="3200400" y="6019800"/>
            <a:ext cx="32766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0" name="Rectangle 19"/>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2" name="Rectangle 21"/>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a:t>
            </a:r>
            <a:br>
              <a:rPr lang="en-US" dirty="0" smtClean="0">
                <a:solidFill>
                  <a:schemeClr val="tx2">
                    <a:lumMod val="50000"/>
                  </a:schemeClr>
                </a:solidFill>
              </a:rPr>
            </a:br>
            <a:r>
              <a:rPr lang="en-US" dirty="0" smtClean="0">
                <a:solidFill>
                  <a:schemeClr val="tx2">
                    <a:lumMod val="50000"/>
                  </a:schemeClr>
                </a:solidFill>
              </a:rPr>
              <a:t>Major and Career</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intended majors and career aspirations helps them plot an intentional and meaningful course of study.</a:t>
            </a:r>
          </a:p>
        </p:txBody>
      </p:sp>
      <p:pic>
        <p:nvPicPr>
          <p:cNvPr id="4098" name="Picture 2" descr="C:\Documents and Settings\abates\Desktop\job guy.jpg"/>
          <p:cNvPicPr>
            <a:picLocks noChangeAspect="1" noChangeArrowheads="1"/>
          </p:cNvPicPr>
          <p:nvPr/>
        </p:nvPicPr>
        <p:blipFill>
          <a:blip r:embed="rId3" cstate="print"/>
          <a:srcRect/>
          <a:stretch>
            <a:fillRect/>
          </a:stretch>
        </p:blipFill>
        <p:spPr bwMode="auto">
          <a:xfrm>
            <a:off x="3810000" y="762000"/>
            <a:ext cx="1066800" cy="1989762"/>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38</a:t>
            </a:fld>
            <a:endParaRPr lang="en-US" sz="1200" u="none" dirty="0"/>
          </a:p>
        </p:txBody>
      </p:sp>
      <p:sp>
        <p:nvSpPr>
          <p:cNvPr id="54275" name="Slide Number Placeholder 5"/>
          <p:cNvSpPr>
            <a:spLocks noGrp="1"/>
          </p:cNvSpPr>
          <p:nvPr>
            <p:ph type="sldNum" sz="quarter" idx="11"/>
          </p:nvPr>
        </p:nvSpPr>
        <p:spPr>
          <a:noFill/>
        </p:spPr>
        <p:txBody>
          <a:bodyPr/>
          <a:lstStyle/>
          <a:p>
            <a:endParaRPr lang="en-US" dirty="0" smtClean="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Please indicate your intended major.</a:t>
            </a:r>
          </a:p>
        </p:txBody>
      </p:sp>
      <p:graphicFrame>
        <p:nvGraphicFramePr>
          <p:cNvPr id="409674" name="Intended major"/>
          <p:cNvGraphicFramePr>
            <a:graphicFrameLocks noGrp="1"/>
          </p:cNvGraphicFramePr>
          <p:nvPr>
            <p:custDataLst>
              <p:tags r:id="rId1"/>
            </p:custDataLst>
          </p:nvPr>
        </p:nvGraphicFramePr>
        <p:xfrm>
          <a:off x="228597" y="1676400"/>
          <a:ext cx="8686802" cy="4142597"/>
        </p:xfrm>
        <a:graphic>
          <a:graphicData uri="http://schemas.openxmlformats.org/drawingml/2006/table">
            <a:tbl>
              <a:tblPr/>
              <a:tblGrid>
                <a:gridCol w="2080255">
                  <a:extLst>
                    <a:ext uri="{9D8B030D-6E8A-4147-A177-3AD203B41FA5}">
                      <a16:colId xmlns:a16="http://schemas.microsoft.com/office/drawing/2014/main" val="20000"/>
                    </a:ext>
                  </a:extLst>
                </a:gridCol>
                <a:gridCol w="831986">
                  <a:extLst>
                    <a:ext uri="{9D8B030D-6E8A-4147-A177-3AD203B41FA5}">
                      <a16:colId xmlns:a16="http://schemas.microsoft.com/office/drawing/2014/main" val="20001"/>
                    </a:ext>
                  </a:extLst>
                </a:gridCol>
                <a:gridCol w="748863">
                  <a:extLst>
                    <a:ext uri="{9D8B030D-6E8A-4147-A177-3AD203B41FA5}">
                      <a16:colId xmlns:a16="http://schemas.microsoft.com/office/drawing/2014/main" val="20002"/>
                    </a:ext>
                  </a:extLst>
                </a:gridCol>
                <a:gridCol w="582448">
                  <a:extLst>
                    <a:ext uri="{9D8B030D-6E8A-4147-A177-3AD203B41FA5}">
                      <a16:colId xmlns:a16="http://schemas.microsoft.com/office/drawing/2014/main" val="20003"/>
                    </a:ext>
                  </a:extLst>
                </a:gridCol>
                <a:gridCol w="2912241">
                  <a:extLst>
                    <a:ext uri="{9D8B030D-6E8A-4147-A177-3AD203B41FA5}">
                      <a16:colId xmlns:a16="http://schemas.microsoft.com/office/drawing/2014/main" val="20004"/>
                    </a:ext>
                  </a:extLst>
                </a:gridCol>
                <a:gridCol w="748863">
                  <a:extLst>
                    <a:ext uri="{9D8B030D-6E8A-4147-A177-3AD203B41FA5}">
                      <a16:colId xmlns:a16="http://schemas.microsoft.com/office/drawing/2014/main" val="20005"/>
                    </a:ext>
                  </a:extLst>
                </a:gridCol>
                <a:gridCol w="782146">
                  <a:extLst>
                    <a:ext uri="{9D8B030D-6E8A-4147-A177-3AD203B41FA5}">
                      <a16:colId xmlns:a16="http://schemas.microsoft.com/office/drawing/2014/main"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Fine Arts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Biological &amp; Life Sciences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21.9%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Mathematics or Computer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16.1%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20.9%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Physical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6.8%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Engineering</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10.1%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Justice and Security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English </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Library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27.6%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 Non-technical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History or Political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6.8%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13.5%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Arts &amp; Humanities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accent1">
                            <a:lumMod val="50000"/>
                          </a:schemeClr>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accent5">
                            <a:lumMod val="75000"/>
                          </a:schemeClr>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Do you consider yourself Pre-Med or Pre-Law?</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39</a:t>
            </a:fld>
            <a:endParaRPr lang="en-US" dirty="0"/>
          </a:p>
        </p:txBody>
      </p:sp>
      <p:graphicFrame>
        <p:nvGraphicFramePr>
          <p:cNvPr id="7" name="Pre med Pre law"/>
          <p:cNvGraphicFramePr>
            <a:graphicFrameLocks noGrp="1"/>
          </p:cNvGraphicFramePr>
          <p:nvPr>
            <p:ph idx="1"/>
          </p:nvPr>
        </p:nvGraphicFramePr>
        <p:xfrm>
          <a:off x="457200" y="1371600"/>
          <a:ext cx="8229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2">
                    <a:lumMod val="50000"/>
                  </a:schemeClr>
                </a:solidFill>
              </a:rPr>
              <a:t>A Note about CIRP Constructs</a:t>
            </a:r>
            <a:endParaRPr lang="en-US" dirty="0">
              <a:solidFill>
                <a:schemeClr val="tx2">
                  <a:lumMod val="50000"/>
                </a:schemeClr>
              </a:solidFill>
            </a:endParaRP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smtClean="0">
                <a:solidFill>
                  <a:schemeClr val="tx2">
                    <a:lumMod val="50000"/>
                  </a:schemeClr>
                </a:solidFill>
              </a:rPr>
              <a:t>	</a:t>
            </a: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We use the CIRP Constructs throughout this PowerPoint to help summarize important information about your students from the TFS.  </a:t>
            </a:r>
          </a:p>
          <a:p>
            <a:pPr>
              <a:buFontTx/>
              <a:buNone/>
              <a:defRPr/>
            </a:pPr>
            <a:r>
              <a:rPr lang="en-US" sz="1400" dirty="0" smtClean="0">
                <a:solidFill>
                  <a:schemeClr val="tx2">
                    <a:lumMod val="50000"/>
                  </a:schemeClr>
                </a:solidFill>
              </a:rPr>
              <a:t>	</a:t>
            </a:r>
          </a:p>
          <a:p>
            <a:pPr>
              <a:buFontTx/>
              <a:buNone/>
              <a:defRPr/>
            </a:pPr>
            <a:endParaRPr lang="en-US" sz="1400" dirty="0" smtClean="0">
              <a:solidFill>
                <a:schemeClr val="tx2">
                  <a:lumMod val="50000"/>
                </a:schemeClr>
              </a:solidFill>
            </a:endParaRP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smtClean="0">
                <a:solidFill>
                  <a:schemeClr val="tx2">
                    <a:lumMod val="50000"/>
                  </a:schemeClr>
                </a:solidFill>
              </a:rPr>
              <a:t>	</a:t>
            </a:r>
            <a:endParaRPr lang="en-US" sz="1000" dirty="0" smtClean="0"/>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40</a:t>
            </a:fld>
            <a:endParaRPr lang="en-US" sz="1200" u="none" dirty="0"/>
          </a:p>
        </p:txBody>
      </p:sp>
      <p:sp>
        <p:nvSpPr>
          <p:cNvPr id="54275" name="Slide Number Placeholder 5"/>
          <p:cNvSpPr>
            <a:spLocks noGrp="1"/>
          </p:cNvSpPr>
          <p:nvPr>
            <p:ph type="sldNum" sz="quarter" idx="11"/>
          </p:nvPr>
        </p:nvSpPr>
        <p:spPr>
          <a:noFill/>
        </p:spPr>
        <p:txBody>
          <a:bodyPr/>
          <a:lstStyle/>
          <a:p>
            <a:endParaRPr lang="en-US" dirty="0" smtClean="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Career</a:t>
            </a:r>
            <a:br>
              <a:rPr lang="en-US" dirty="0" smtClean="0">
                <a:solidFill>
                  <a:schemeClr val="tx1">
                    <a:lumMod val="50000"/>
                  </a:schemeClr>
                </a:solidFill>
              </a:rPr>
            </a:br>
            <a:r>
              <a:rPr lang="en-US" sz="2160" dirty="0" smtClean="0">
                <a:solidFill>
                  <a:schemeClr val="accent5">
                    <a:lumMod val="75000"/>
                  </a:schemeClr>
                </a:solidFill>
              </a:rPr>
              <a:t>Please indicate your intended career.</a:t>
            </a:r>
          </a:p>
        </p:txBody>
      </p:sp>
      <p:graphicFrame>
        <p:nvGraphicFramePr>
          <p:cNvPr id="409674" name="Intended career"/>
          <p:cNvGraphicFramePr>
            <a:graphicFrameLocks noGrp="1"/>
          </p:cNvGraphicFramePr>
          <p:nvPr>
            <p:custDataLst>
              <p:tags r:id="rId1"/>
            </p:custDataLst>
          </p:nvPr>
        </p:nvGraphicFramePr>
        <p:xfrm>
          <a:off x="685800" y="1371600"/>
          <a:ext cx="7954963" cy="5128718"/>
        </p:xfrm>
        <a:graphic>
          <a:graphicData uri="http://schemas.openxmlformats.org/drawingml/2006/table">
            <a:tbl>
              <a:tblPr/>
              <a:tblGrid>
                <a:gridCol w="2045561">
                  <a:extLst>
                    <a:ext uri="{9D8B030D-6E8A-4147-A177-3AD203B41FA5}">
                      <a16:colId xmlns:a16="http://schemas.microsoft.com/office/drawing/2014/main" val="20000"/>
                    </a:ext>
                  </a:extLst>
                </a:gridCol>
                <a:gridCol w="621332">
                  <a:extLst>
                    <a:ext uri="{9D8B030D-6E8A-4147-A177-3AD203B41FA5}">
                      <a16:colId xmlns:a16="http://schemas.microsoft.com/office/drawing/2014/main" val="20001"/>
                    </a:ext>
                  </a:extLst>
                </a:gridCol>
                <a:gridCol w="685773">
                  <a:extLst>
                    <a:ext uri="{9D8B030D-6E8A-4147-A177-3AD203B41FA5}">
                      <a16:colId xmlns:a16="http://schemas.microsoft.com/office/drawing/2014/main" val="20002"/>
                    </a:ext>
                  </a:extLst>
                </a:gridCol>
                <a:gridCol w="533379">
                  <a:extLst>
                    <a:ext uri="{9D8B030D-6E8A-4147-A177-3AD203B41FA5}">
                      <a16:colId xmlns:a16="http://schemas.microsoft.com/office/drawing/2014/main" val="20003"/>
                    </a:ext>
                  </a:extLst>
                </a:gridCol>
                <a:gridCol w="2666893">
                  <a:extLst>
                    <a:ext uri="{9D8B030D-6E8A-4147-A177-3AD203B41FA5}">
                      <a16:colId xmlns:a16="http://schemas.microsoft.com/office/drawing/2014/main" val="20004"/>
                    </a:ext>
                  </a:extLst>
                </a:gridCol>
                <a:gridCol w="685773">
                  <a:extLst>
                    <a:ext uri="{9D8B030D-6E8A-4147-A177-3AD203B41FA5}">
                      <a16:colId xmlns:a16="http://schemas.microsoft.com/office/drawing/2014/main" val="20005"/>
                    </a:ext>
                  </a:extLst>
                </a:gridCol>
                <a:gridCol w="716252">
                  <a:extLst>
                    <a:ext uri="{9D8B030D-6E8A-4147-A177-3AD203B41FA5}">
                      <a16:colId xmlns:a16="http://schemas.microsoft.com/office/drawing/2014/main" val="20006"/>
                    </a:ext>
                  </a:extLst>
                </a:gridCol>
              </a:tblGrid>
              <a:tr h="570046">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rgbClr val="002060"/>
                          </a:solidFill>
                          <a:effectLst/>
                          <a:latin typeface="Garamond" pitchFamily="18" charset="0"/>
                        </a:rPr>
                        <a:t> </a:t>
                      </a:r>
                      <a:r>
                        <a:rPr kumimoji="0" lang="en-US" sz="12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2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449109">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Agriculture/Natural Resources</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0.5%</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Health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17.3%</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7.6%</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Artist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4.3%</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Homemaker/Stay-at-Home Parent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0.8%</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Business </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14.1%</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19.5%</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Information Technology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1.8%</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Business (Admin Assistant)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0.5%</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0.2%</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Lawyer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2.1%</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3.5%</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Clergy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0.3%</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Military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0.5%</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1.2%</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College Faculty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0.5%</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0.3%</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Nurse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8.4%</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4.0%</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Communications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5.2%</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2.7%</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Research Scientist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5.8%</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2.5%</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Doctor (MD or DDS)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14.7%</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9.2%</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Service Industry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0.2%</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Education (Elementary/Secondary)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5.8%</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6.3%</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Skilled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0.2%</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Engineer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8.5%</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Social /Non-Profit  Services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2.7%</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0"/>
                  </a:ext>
                </a:extLst>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Government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2.1%</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2.3%</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Other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9.9%</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7.8%</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1"/>
                  </a:ext>
                </a:extLst>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accent1">
                            <a:lumMod val="50000"/>
                          </a:schemeClr>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11.0%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13.7%</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2"/>
                  </a:ext>
                </a:extLst>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smtClean="0">
                <a:solidFill>
                  <a:schemeClr val="tx1">
                    <a:lumMod val="50000"/>
                  </a:schemeClr>
                </a:solidFill>
              </a:rPr>
              <a:t>Expectations: Time to Degree</a:t>
            </a:r>
            <a:br>
              <a:rPr lang="en-US" dirty="0" smtClean="0">
                <a:solidFill>
                  <a:schemeClr val="tx1">
                    <a:lumMod val="50000"/>
                  </a:schemeClr>
                </a:solidFill>
              </a:rPr>
            </a:br>
            <a:r>
              <a:rPr lang="en-US" sz="2160" dirty="0" smtClean="0">
                <a:solidFill>
                  <a:schemeClr val="accent5">
                    <a:lumMod val="75000"/>
                  </a:schemeClr>
                </a:solidFill>
              </a:rPr>
              <a:t>How many years do you expect it will take you to graduate from this college?</a:t>
            </a:r>
            <a:endParaRPr lang="en-US" sz="2160" dirty="0">
              <a:solidFill>
                <a:schemeClr val="accent5">
                  <a:lumMod val="75000"/>
                </a:schemeClr>
              </a:solidFill>
            </a:endParaRPr>
          </a:p>
        </p:txBody>
      </p:sp>
      <p:graphicFrame>
        <p:nvGraphicFramePr>
          <p:cNvPr id="5" name="Time to degree"/>
          <p:cNvGraphicFramePr>
            <a:graphicFrameLocks noGrp="1"/>
          </p:cNvGraphicFramePr>
          <p:nvPr>
            <p:ph idx="1"/>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Degree Aspirations</a:t>
            </a:r>
            <a:br>
              <a:rPr lang="en-US" dirty="0" smtClean="0">
                <a:solidFill>
                  <a:schemeClr val="tx1">
                    <a:lumMod val="50000"/>
                  </a:schemeClr>
                </a:solidFill>
              </a:rPr>
            </a:br>
            <a:r>
              <a:rPr lang="en-US" sz="2160" dirty="0" smtClean="0">
                <a:solidFill>
                  <a:schemeClr val="accent5">
                    <a:lumMod val="75000"/>
                  </a:schemeClr>
                </a:solidFill>
              </a:rPr>
              <a:t>What is the highest academic degree that you intend to attain?</a:t>
            </a:r>
            <a:endParaRPr lang="en-US" sz="2160" dirty="0">
              <a:solidFill>
                <a:schemeClr val="accent5">
                  <a:lumMod val="75000"/>
                </a:schemeClr>
              </a:solidFill>
            </a:endParaRPr>
          </a:p>
        </p:txBody>
      </p:sp>
      <p:graphicFrame>
        <p:nvGraphicFramePr>
          <p:cNvPr id="5" name="Degree aspirations"/>
          <p:cNvGraphicFramePr>
            <a:graphicFrameLocks noGrp="1"/>
          </p:cNvGraphicFramePr>
          <p:nvPr>
            <p:ph sz="half" idx="1"/>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 Life</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expectations helps provide opportunities for students to grow intellectually, interpersonally and affectively. </a:t>
            </a:r>
          </a:p>
        </p:txBody>
      </p:sp>
      <p:pic>
        <p:nvPicPr>
          <p:cNvPr id="84994" name="Picture 2"/>
          <p:cNvPicPr>
            <a:picLocks noChangeAspect="1" noChangeArrowheads="1"/>
          </p:cNvPicPr>
          <p:nvPr/>
        </p:nvPicPr>
        <p:blipFill>
          <a:blip r:embed="rId3" cstate="print"/>
          <a:srcRect/>
          <a:stretch>
            <a:fillRect/>
          </a:stretch>
        </p:blipFill>
        <p:spPr bwMode="auto">
          <a:xfrm>
            <a:off x="3886200" y="1847850"/>
            <a:ext cx="1524000" cy="1276350"/>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44</a:t>
            </a:fld>
            <a:endParaRPr lang="en-US" dirty="0"/>
          </a:p>
        </p:txBody>
      </p:sp>
      <p:sp>
        <p:nvSpPr>
          <p:cNvPr id="5" name="Rectangle 6"/>
          <p:cNvSpPr>
            <a:spLocks noChangeArrowheads="1"/>
          </p:cNvSpPr>
          <p:nvPr/>
        </p:nvSpPr>
        <p:spPr bwMode="auto">
          <a:xfrm>
            <a:off x="2743200" y="6142166"/>
            <a:ext cx="3886200" cy="553998"/>
          </a:xfrm>
          <a:prstGeom prst="rect">
            <a:avLst/>
          </a:prstGeom>
          <a:noFill/>
          <a:ln w="9525">
            <a:noFill/>
            <a:miter lim="800000"/>
            <a:headEnd/>
            <a:tailEnd/>
          </a:ln>
        </p:spPr>
        <p:txBody>
          <a:bodyPr wrap="square" lIns="0" tIns="0" rIns="365760" bIns="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45</a:t>
            </a:fld>
            <a:endParaRPr lang="en-US" dirty="0"/>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46</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dirty="0" smtClean="0"/>
              <a:t>  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47</a:t>
            </a:fld>
            <a:endParaRPr lang="en-US" smtClean="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lstStyle/>
          <a:p>
            <a:pPr algn="ctr" eaLnBrk="1" hangingPunct="1">
              <a:defRPr/>
            </a:pPr>
            <a:r>
              <a:rPr lang="en-US" sz="2800" b="1" dirty="0">
                <a:solidFill>
                  <a:schemeClr val="tx2">
                    <a:lumMod val="50000"/>
                  </a:schemeClr>
                </a:solidFill>
              </a:rPr>
              <a:t>For more information about </a:t>
            </a:r>
          </a:p>
          <a:p>
            <a:pPr algn="ctr" eaLnBrk="1" hangingPunct="1">
              <a:defRPr/>
            </a:pPr>
            <a:r>
              <a:rPr lang="en-US" sz="2800" b="1" dirty="0">
                <a:solidFill>
                  <a:schemeClr val="tx2">
                    <a:lumMod val="50000"/>
                  </a:schemeClr>
                </a:solidFill>
              </a:rPr>
              <a:t>HERI/CIRP Surveys</a:t>
            </a:r>
            <a:r>
              <a:rPr lang="en-US" sz="2800" b="1" dirty="0">
                <a:solidFill>
                  <a:srgbClr val="7680AC"/>
                </a:solidFill>
              </a:rPr>
              <a:t/>
            </a:r>
            <a:br>
              <a:rPr lang="en-US" sz="2800" b="1" dirty="0">
                <a:solidFill>
                  <a:srgbClr val="7680AC"/>
                </a:solidFill>
              </a:rPr>
            </a:br>
            <a:r>
              <a:rPr lang="en-US" b="1" dirty="0">
                <a:solidFill>
                  <a:srgbClr val="7680AC"/>
                </a:solidFill>
              </a:rPr>
              <a:t/>
            </a:r>
            <a:br>
              <a:rPr lang="en-US" b="1" dirty="0">
                <a:solidFill>
                  <a:srgbClr val="7680AC"/>
                </a:solidFill>
              </a:rPr>
            </a:br>
            <a:r>
              <a:rPr lang="en-US" b="1" dirty="0"/>
              <a:t>The Freshman Survey</a:t>
            </a:r>
            <a:br>
              <a:rPr lang="en-US" b="1" dirty="0"/>
            </a:br>
            <a:r>
              <a:rPr lang="en-US" b="1" dirty="0"/>
              <a:t>Your First College Year Survey</a:t>
            </a:r>
          </a:p>
          <a:p>
            <a:pPr algn="ctr" eaLnBrk="1" hangingPunct="1">
              <a:defRPr/>
            </a:pPr>
            <a:r>
              <a:rPr lang="en-US" b="1" dirty="0"/>
              <a:t>Diverse Learning Environments Survey</a:t>
            </a:r>
            <a:br>
              <a:rPr lang="en-US" b="1" dirty="0"/>
            </a:br>
            <a:r>
              <a:rPr lang="en-US" b="1" dirty="0"/>
              <a:t>College Senior Survey</a:t>
            </a:r>
          </a:p>
          <a:p>
            <a:pPr algn="ctr" eaLnBrk="1" hangingPunct="1">
              <a:defRPr/>
            </a:pPr>
            <a:r>
              <a:rPr lang="en-US" b="1" dirty="0"/>
              <a:t>The Faculty Survey</a:t>
            </a:r>
            <a:br>
              <a:rPr lang="en-US" b="1" dirty="0"/>
            </a:br>
            <a:endParaRPr lang="en-US" b="1" dirty="0"/>
          </a:p>
          <a:p>
            <a:pPr algn="ctr" eaLnBrk="1" hangingPunct="1">
              <a:defRPr/>
            </a:pPr>
            <a:r>
              <a:rPr lang="en-US" sz="2800" b="1" dirty="0">
                <a:solidFill>
                  <a:schemeClr val="tx2">
                    <a:lumMod val="50000"/>
                  </a:schemeClr>
                </a:solidFill>
              </a:rPr>
              <a:t>Please contact:</a:t>
            </a:r>
          </a:p>
          <a:p>
            <a:pPr algn="ctr" eaLnBrk="1" hangingPunct="1">
              <a:defRPr/>
            </a:pPr>
            <a:r>
              <a:rPr lang="en-US" sz="2800" b="1" dirty="0">
                <a:solidFill>
                  <a:schemeClr val="tx2">
                    <a:lumMod val="50000"/>
                  </a:schemeClr>
                </a:solidFill>
              </a:rPr>
              <a:t>heri@ucla.edu</a:t>
            </a:r>
            <a:br>
              <a:rPr lang="en-US" sz="2800" b="1" dirty="0">
                <a:solidFill>
                  <a:schemeClr val="tx2">
                    <a:lumMod val="50000"/>
                  </a:schemeClr>
                </a:solidFill>
              </a:rPr>
            </a:br>
            <a:r>
              <a:rPr lang="en-US" sz="2800" b="1" dirty="0">
                <a:solidFill>
                  <a:schemeClr val="tx2">
                    <a:lumMod val="50000"/>
                  </a:schemeClr>
                </a:solidFill>
              </a:rPr>
              <a:t>(310) 825-1925</a:t>
            </a:r>
            <a:br>
              <a:rPr lang="en-US" sz="2800" b="1" dirty="0">
                <a:solidFill>
                  <a:schemeClr val="tx2">
                    <a:lumMod val="50000"/>
                  </a:schemeClr>
                </a:solidFill>
              </a:rPr>
            </a:br>
            <a:r>
              <a:rPr lang="en-US" sz="2800" b="1" dirty="0">
                <a:solidFill>
                  <a:schemeClr val="tx2">
                    <a:lumMod val="50000"/>
                  </a:schemeClr>
                </a:solidFill>
              </a:rPr>
              <a:t>www.heri.ucla.edu</a:t>
            </a:r>
          </a:p>
        </p:txBody>
      </p:sp>
      <p:sp>
        <p:nvSpPr>
          <p:cNvPr id="6" name="TextBox 5"/>
          <p:cNvSpPr txBox="1"/>
          <p:nvPr/>
        </p:nvSpPr>
        <p:spPr>
          <a:xfrm>
            <a:off x="1447800" y="0"/>
            <a:ext cx="7696200" cy="1200150"/>
          </a:xfrm>
          <a:prstGeom prst="rect">
            <a:avLst/>
          </a:prstGeom>
          <a:solidFill>
            <a:schemeClr val="tx1">
              <a:lumMod val="50000"/>
            </a:schemeClr>
          </a:solidFill>
        </p:spPr>
        <p:txBody>
          <a:bodyPr>
            <a:spAutoFit/>
          </a:bodyPr>
          <a:lstStyle/>
          <a:p>
            <a:pPr algn="ctr">
              <a:defRPr/>
            </a:pPr>
            <a:r>
              <a:rPr lang="en-US" sz="3600" dirty="0">
                <a:solidFill>
                  <a:schemeClr val="bg2"/>
                </a:solidFill>
              </a:rPr>
              <a:t>The more you get to know your students, the better you can understand their needs. </a:t>
            </a:r>
          </a:p>
        </p:txBody>
      </p:sp>
      <p:pic>
        <p:nvPicPr>
          <p:cNvPr id="7" name="Picture 6"/>
          <p:cNvPicPr>
            <a:picLocks noChangeAspect="1" noChangeArrowheads="1"/>
          </p:cNvPicPr>
          <p:nvPr/>
        </p:nvPicPr>
        <p:blipFill>
          <a:blip r:embed="rId3" cstate="print"/>
          <a:srcRect/>
          <a:stretch>
            <a:fillRect/>
          </a:stretch>
        </p:blipFill>
        <p:spPr bwMode="auto">
          <a:xfrm>
            <a:off x="0" y="0"/>
            <a:ext cx="1447800" cy="1187450"/>
          </a:xfrm>
          <a:prstGeom prst="rect">
            <a:avLst/>
          </a:prstGeom>
          <a:noFill/>
          <a:ln w="12700">
            <a:solidFill>
              <a:schemeClr val="tx2">
                <a:lumMod val="50000"/>
              </a:schemeClr>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Sex"/>
          <p:cNvGraphicFramePr>
            <a:graphicFrameLocks noGrp="1" noChangeAspect="1"/>
          </p:cNvGraphicFramePr>
          <p:nvPr>
            <p:ph sz="half" idx="1"/>
            <p:custDataLst>
              <p:tags r:id="rId1"/>
            </p:custDataLst>
          </p:nvPr>
        </p:nvGraphicFramePr>
        <p:xfrm>
          <a:off x="457200" y="1371600"/>
          <a:ext cx="2806700" cy="4800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Race/Ethnicity"/>
          <p:cNvGraphicFramePr>
            <a:graphicFrameLocks noGrp="1" noChangeAspect="1"/>
          </p:cNvGraphicFramePr>
          <p:nvPr>
            <p:ph sz="half" idx="2"/>
            <p:custDataLst>
              <p:tags r:id="rId2"/>
            </p:custDataLst>
          </p:nvPr>
        </p:nvGraphicFramePr>
        <p:xfrm>
          <a:off x="3200400" y="1371601"/>
          <a:ext cx="5334000" cy="5111750"/>
        </p:xfrm>
        <a:graphic>
          <a:graphicData uri="http://schemas.openxmlformats.org/drawingml/2006/chart">
            <c:chart xmlns:c="http://schemas.openxmlformats.org/drawingml/2006/chart" xmlns:r="http://schemas.openxmlformats.org/officeDocument/2006/relationships" r:id="rId6"/>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5</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685800"/>
            <a:ext cx="9140825" cy="1143000"/>
          </a:xfrm>
          <a:noFill/>
        </p:spPr>
        <p:txBody>
          <a:bodyPr/>
          <a:lstStyle/>
          <a:p>
            <a:pPr eaLnBrk="1" hangingPunct="1"/>
            <a:r>
              <a:rPr lang="en-US" dirty="0" smtClean="0">
                <a:solidFill>
                  <a:schemeClr val="accent1">
                    <a:lumMod val="50000"/>
                  </a:schemeClr>
                </a:solidFill>
              </a:rPr>
              <a:t>Demographics</a:t>
            </a:r>
            <a:br>
              <a:rPr lang="en-US" dirty="0" smtClean="0">
                <a:solidFill>
                  <a:schemeClr val="accent1">
                    <a:lumMod val="50000"/>
                  </a:schemeClr>
                </a:solidFill>
              </a:rPr>
            </a:br>
            <a:r>
              <a:rPr lang="en-US" dirty="0" smtClean="0">
                <a:solidFill>
                  <a:schemeClr val="accent1">
                    <a:lumMod val="50000"/>
                  </a:schemeClr>
                </a:solidFill>
              </a:rPr>
              <a:t> </a:t>
            </a:r>
            <a:r>
              <a:rPr lang="en-US" sz="2160" dirty="0" smtClean="0">
                <a:solidFill>
                  <a:schemeClr val="accent5">
                    <a:lumMod val="75000"/>
                  </a:schemeClr>
                </a:solidFill>
              </a:rPr>
              <a:t>How many miles is this college from your permanent home? </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place holder"/>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6</a:t>
            </a:fld>
            <a:endParaRPr lang="en-US" sz="1200"/>
          </a:p>
        </p:txBody>
      </p:sp>
      <p:graphicFrame>
        <p:nvGraphicFramePr>
          <p:cNvPr id="9" name="miles from home"/>
          <p:cNvGraphicFramePr>
            <a:graphicFrameLocks noGrp="1"/>
          </p:cNvGraphicFramePr>
          <p:nvPr>
            <p:ph sz="half" idx="4294967295"/>
          </p:nvPr>
        </p:nvGraphicFramePr>
        <p:xfrm>
          <a:off x="381000" y="1752600"/>
          <a:ext cx="8229600" cy="48768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
            </a:r>
            <a:br>
              <a:rPr lang="en-US" dirty="0" smtClean="0">
                <a:solidFill>
                  <a:schemeClr val="accent1">
                    <a:lumMod val="50000"/>
                  </a:schemeClr>
                </a:solidFill>
              </a:rPr>
            </a:br>
            <a:r>
              <a:rPr lang="en-US" dirty="0" smtClean="0">
                <a:solidFill>
                  <a:schemeClr val="accent1">
                    <a:lumMod val="50000"/>
                  </a:schemeClr>
                </a:solidFill>
              </a:rPr>
              <a:t>Demographics</a:t>
            </a:r>
            <a:br>
              <a:rPr lang="en-US" dirty="0" smtClean="0">
                <a:solidFill>
                  <a:schemeClr val="accent1">
                    <a:lumMod val="50000"/>
                  </a:schemeClr>
                </a:solidFill>
              </a:rPr>
            </a:br>
            <a:r>
              <a:rPr lang="en-US" sz="2160" dirty="0" smtClean="0">
                <a:solidFill>
                  <a:schemeClr val="accent5">
                    <a:lumMod val="75000"/>
                  </a:schemeClr>
                </a:solidFill>
              </a:rPr>
              <a:t>From what kind of high school did you graduate?</a:t>
            </a:r>
            <a:br>
              <a:rPr lang="en-US" sz="2160" dirty="0" smtClean="0">
                <a:solidFill>
                  <a:schemeClr val="accent5">
                    <a:lumMod val="75000"/>
                  </a:schemeClr>
                </a:solidFill>
              </a:rPr>
            </a:br>
            <a:endParaRPr lang="en-US" sz="2160" dirty="0" smtClean="0">
              <a:solidFill>
                <a:schemeClr val="accent5">
                  <a:lumMod val="75000"/>
                </a:schemeClr>
              </a:solidFill>
            </a:endParaRPr>
          </a:p>
        </p:txBody>
      </p:sp>
      <p:graphicFrame>
        <p:nvGraphicFramePr>
          <p:cNvPr id="7" name="place holder"/>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7</a:t>
            </a:fld>
            <a:endParaRPr lang="en-US" sz="1200"/>
          </a:p>
        </p:txBody>
      </p:sp>
      <p:graphicFrame>
        <p:nvGraphicFramePr>
          <p:cNvPr id="9" name="type of high school"/>
          <p:cNvGraphicFramePr>
            <a:graphicFrameLocks noGrp="1"/>
          </p:cNvGraphicFramePr>
          <p:nvPr>
            <p:ph sz="half" idx="4294967295"/>
          </p:nvPr>
        </p:nvGraphicFramePr>
        <p:xfrm>
          <a:off x="228600" y="1524000"/>
          <a:ext cx="8610600" cy="5029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College Admissions Decisions</a:t>
            </a:r>
            <a:endParaRPr lang="en-US" dirty="0">
              <a:solidFill>
                <a:schemeClr val="tx2">
                  <a:lumMod val="50000"/>
                </a:schemeClr>
              </a:solidFill>
            </a:endParaRPr>
          </a:p>
        </p:txBody>
      </p:sp>
      <p:sp>
        <p:nvSpPr>
          <p:cNvPr id="32771" name="Subtitle 8"/>
          <p:cNvSpPr>
            <a:spLocks noGrp="1"/>
          </p:cNvSpPr>
          <p:nvPr>
            <p:ph type="subTitle" sz="quarter" idx="1"/>
          </p:nvPr>
        </p:nvSpPr>
        <p:spPr>
          <a:xfrm>
            <a:off x="1143000" y="4572000"/>
            <a:ext cx="6629400" cy="1676400"/>
          </a:xfrm>
        </p:spPr>
        <p:txBody>
          <a:bodyPr/>
          <a:lstStyle/>
          <a:p>
            <a:pPr>
              <a:spcBef>
                <a:spcPct val="0"/>
              </a:spcBef>
            </a:pPr>
            <a:r>
              <a:rPr lang="en-US" dirty="0" smtClean="0"/>
              <a:t>Many factors impact incoming students’ college choice, including the benefits they see in attending college and considerations about which specific college to attend.</a:t>
            </a:r>
          </a:p>
          <a:p>
            <a:endParaRPr lang="en-US" sz="1800" dirty="0" smtClean="0"/>
          </a:p>
        </p:txBody>
      </p:sp>
      <p:pic>
        <p:nvPicPr>
          <p:cNvPr id="1026" name="Picture 2" descr="C:\Documents and Settings\abates\Desktop\girl desk.jpg"/>
          <p:cNvPicPr>
            <a:picLocks noChangeAspect="1" noChangeArrowheads="1"/>
          </p:cNvPicPr>
          <p:nvPr/>
        </p:nvPicPr>
        <p:blipFill>
          <a:blip r:embed="rId3" cstate="print"/>
          <a:srcRect/>
          <a:stretch>
            <a:fillRect/>
          </a:stretch>
        </p:blipFill>
        <p:spPr bwMode="auto">
          <a:xfrm>
            <a:off x="3810000" y="1404455"/>
            <a:ext cx="1266825" cy="1929294"/>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609600"/>
            <a:ext cx="9140825" cy="1143000"/>
          </a:xfrm>
          <a:noFill/>
        </p:spPr>
        <p:txBody>
          <a:bodyPr/>
          <a:lstStyle/>
          <a:p>
            <a:pPr eaLnBrk="1" hangingPunct="1"/>
            <a:r>
              <a:rPr lang="en-US" dirty="0" smtClean="0">
                <a:solidFill>
                  <a:schemeClr val="accent1">
                    <a:lumMod val="50000"/>
                  </a:schemeClr>
                </a:solidFill>
              </a:rPr>
              <a:t/>
            </a:r>
            <a:br>
              <a:rPr lang="en-US" dirty="0" smtClean="0">
                <a:solidFill>
                  <a:schemeClr val="accent1">
                    <a:lumMod val="50000"/>
                  </a:schemeClr>
                </a:solidFill>
              </a:rPr>
            </a:br>
            <a:r>
              <a:rPr lang="en-US" dirty="0" smtClean="0">
                <a:solidFill>
                  <a:schemeClr val="tx1">
                    <a:lumMod val="50000"/>
                  </a:schemeClr>
                </a:solidFill>
              </a:rPr>
              <a:t> College Admissions Decisions</a:t>
            </a:r>
            <a:br>
              <a:rPr lang="en-US" dirty="0" smtClean="0">
                <a:solidFill>
                  <a:schemeClr val="tx1">
                    <a:lumMod val="50000"/>
                  </a:schemeClr>
                </a:solidFill>
              </a:rPr>
            </a:br>
            <a:r>
              <a:rPr lang="en-US" sz="2160" dirty="0" smtClean="0">
                <a:solidFill>
                  <a:schemeClr val="accent5">
                    <a:lumMod val="75000"/>
                  </a:schemeClr>
                </a:solidFill>
              </a:rPr>
              <a:t>To how many colleges </a:t>
            </a:r>
            <a:r>
              <a:rPr lang="en-US" sz="2160" i="1" u="sng" dirty="0" smtClean="0">
                <a:solidFill>
                  <a:schemeClr val="accent5">
                    <a:lumMod val="75000"/>
                  </a:schemeClr>
                </a:solidFill>
              </a:rPr>
              <a:t>other than this one</a:t>
            </a:r>
            <a:r>
              <a:rPr lang="en-US" sz="2160" dirty="0" smtClean="0">
                <a:solidFill>
                  <a:schemeClr val="accent5">
                    <a:lumMod val="75000"/>
                  </a:schemeClr>
                </a:solidFill>
              </a:rPr>
              <a:t> did you </a:t>
            </a:r>
            <a:br>
              <a:rPr lang="en-US" sz="2160" dirty="0" smtClean="0">
                <a:solidFill>
                  <a:schemeClr val="accent5">
                    <a:lumMod val="75000"/>
                  </a:schemeClr>
                </a:solidFill>
              </a:rPr>
            </a:br>
            <a:r>
              <a:rPr lang="en-US" sz="2160" dirty="0" smtClean="0">
                <a:solidFill>
                  <a:schemeClr val="accent5">
                    <a:lumMod val="75000"/>
                  </a:schemeClr>
                </a:solidFill>
              </a:rPr>
              <a:t>apply for admission this year? </a:t>
            </a:r>
            <a:br>
              <a:rPr lang="en-US" sz="2160" dirty="0" smtClean="0">
                <a:solidFill>
                  <a:schemeClr val="accent5">
                    <a:lumMod val="75000"/>
                  </a:schemeClr>
                </a:solidFill>
              </a:rPr>
            </a:br>
            <a:endParaRPr lang="en-US" sz="2160" dirty="0" smtClean="0">
              <a:solidFill>
                <a:schemeClr val="accent5">
                  <a:lumMod val="75000"/>
                </a:schemeClr>
              </a:solidFill>
            </a:endParaRPr>
          </a:p>
        </p:txBody>
      </p:sp>
      <p:graphicFrame>
        <p:nvGraphicFramePr>
          <p:cNvPr id="7" name="place holder"/>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9</a:t>
            </a:fld>
            <a:endParaRPr lang="en-US" sz="1200"/>
          </a:p>
        </p:txBody>
      </p:sp>
      <p:graphicFrame>
        <p:nvGraphicFramePr>
          <p:cNvPr id="9" name="number of applications"/>
          <p:cNvGraphicFramePr>
            <a:graphicFrameLocks noGrp="1"/>
          </p:cNvGraphicFramePr>
          <p:nvPr>
            <p:ph sz="half" idx="4294967295"/>
          </p:nvPr>
        </p:nvGraphicFramePr>
        <p:xfrm>
          <a:off x="0" y="1828800"/>
          <a:ext cx="9144000" cy="48768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Gains1"/>
</p:tagLst>
</file>

<file path=ppt/tags/tag13.xml><?xml version="1.0" encoding="utf-8"?>
<p:tagLst xmlns:a="http://schemas.openxmlformats.org/drawingml/2006/main" xmlns:r="http://schemas.openxmlformats.org/officeDocument/2006/relationships" xmlns:p="http://schemas.openxmlformats.org/presentationml/2006/main">
  <p:tag name="CHART" val="ctGains1"/>
</p:tagLst>
</file>

<file path=ppt/tags/tag14.xml><?xml version="1.0" encoding="utf-8"?>
<p:tagLst xmlns:a="http://schemas.openxmlformats.org/drawingml/2006/main" xmlns:r="http://schemas.openxmlformats.org/officeDocument/2006/relationships" xmlns:p="http://schemas.openxmlformats.org/presentationml/2006/main">
  <p:tag name="CHART" val="ctGains1"/>
</p:tagLst>
</file>

<file path=ppt/tags/tag15.xml><?xml version="1.0" encoding="utf-8"?>
<p:tagLst xmlns:a="http://schemas.openxmlformats.org/drawingml/2006/main" xmlns:r="http://schemas.openxmlformats.org/officeDocument/2006/relationships" xmlns:p="http://schemas.openxmlformats.org/presentationml/2006/main">
  <p:tag name="CHART" val="ctGains1"/>
</p:tagLst>
</file>

<file path=ppt/tags/tag16.xml><?xml version="1.0" encoding="utf-8"?>
<p:tagLst xmlns:a="http://schemas.openxmlformats.org/drawingml/2006/main" xmlns:r="http://schemas.openxmlformats.org/officeDocument/2006/relationships" xmlns:p="http://schemas.openxmlformats.org/presentationml/2006/main">
  <p:tag name="CHART" val="ctGains1"/>
</p:tagLst>
</file>

<file path=ppt/tags/tag17.xml><?xml version="1.0" encoding="utf-8"?>
<p:tagLst xmlns:a="http://schemas.openxmlformats.org/drawingml/2006/main" xmlns:r="http://schemas.openxmlformats.org/officeDocument/2006/relationships" xmlns:p="http://schemas.openxmlformats.org/presentationml/2006/main">
  <p:tag name="CHART" val="ctGains1"/>
</p:tagLst>
</file>

<file path=ppt/tags/tag18.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9.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acIntSat"/>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25300</TotalTime>
  <Words>2505</Words>
  <Application>Microsoft Office PowerPoint</Application>
  <PresentationFormat>On-screen Show (4:3)</PresentationFormat>
  <Paragraphs>534</Paragraphs>
  <Slides>47</Slides>
  <Notes>47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Arial Narrow</vt:lpstr>
      <vt:lpstr>Garamond</vt:lpstr>
      <vt:lpstr>Teamwork</vt:lpstr>
      <vt:lpstr>University of Scranton  CIRP Freshman Survey   2013 Results</vt:lpstr>
      <vt:lpstr>The First Year is Important…</vt:lpstr>
      <vt:lpstr>Table of Contents</vt:lpstr>
      <vt:lpstr>A Note about CIRP Constructs</vt:lpstr>
      <vt:lpstr>Demographics </vt:lpstr>
      <vt:lpstr>Demographics  How many miles is this college from your permanent home?  </vt:lpstr>
      <vt:lpstr> Demographics From what kind of high school did you graduate? </vt:lpstr>
      <vt:lpstr>College Admissions Decisions</vt:lpstr>
      <vt:lpstr>  College Admissions Decisions To how many colleges other than this one did you  apply for admission this year?  </vt:lpstr>
      <vt:lpstr> College Acceptance  </vt:lpstr>
      <vt:lpstr> College Choice In deciding to go to college, how important to  you was each of the following reasons?</vt:lpstr>
      <vt:lpstr> College Choice In deciding to go to college, how important to  you was each of the following reasons?</vt:lpstr>
      <vt:lpstr> College Choice How important was each reason in your decision to attend this college?</vt:lpstr>
      <vt:lpstr>College Choice How important was each reason in your decision to attend this college?</vt:lpstr>
      <vt:lpstr>College Choice How important was each reason in your decision to attend this college?</vt:lpstr>
      <vt:lpstr>Financing College</vt:lpstr>
      <vt:lpstr>Financing College The current economic situation significantly affected my college choice.</vt:lpstr>
      <vt:lpstr> Financing College The percentage of students with at least some funds  from these various sources.</vt:lpstr>
      <vt:lpstr> Financing College Do you have any concern about your ability  to finance your college education?</vt:lpstr>
      <vt:lpstr>High School Experiences</vt:lpstr>
      <vt:lpstr> High School Experiences How many Advanced Placement courses did you take in high school?</vt:lpstr>
      <vt:lpstr> High School Experiences How many Advanced Placement exams did you take in high school?</vt:lpstr>
      <vt:lpstr>High School Experiences Which of the following math courses did you complete in high school?</vt:lpstr>
      <vt:lpstr> High School Experiences Have you had any special tutoring or remedial work  in any of the following subjects?</vt:lpstr>
      <vt:lpstr> High School Experiences  Do you feel you will need any special tutoring or remedial work  in any of the following subjects?</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Knowledge, Skills and Abilities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Expectations for College: Major and Career</vt:lpstr>
      <vt:lpstr> Expectations: Major Please indicate your intended major.</vt:lpstr>
      <vt:lpstr>Expectations: Major Do you consider yourself Pre-Med or Pre-Law?</vt:lpstr>
      <vt:lpstr> Expectations: Career Please indicate your intended career.</vt:lpstr>
      <vt:lpstr>Expectations: Time to Degree How many years do you expect it will take you to graduate from this college?</vt:lpstr>
      <vt:lpstr>Expectations: Degree Aspirations What is the highest academic degree that you intend to attain?</vt:lpstr>
      <vt:lpstr>Expectations for College Life</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Ms. Robyn L. Dickinson</cp:lastModifiedBy>
  <cp:revision>1781</cp:revision>
  <dcterms:created xsi:type="dcterms:W3CDTF">2007-06-27T16:52:25Z</dcterms:created>
  <dcterms:modified xsi:type="dcterms:W3CDTF">2017-06-30T13:34:55Z</dcterms:modified>
</cp:coreProperties>
</file>